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6"/>
  </p:notesMasterIdLst>
  <p:sldIdLst>
    <p:sldId id="257" r:id="rId2"/>
    <p:sldId id="258" r:id="rId3"/>
    <p:sldId id="259" r:id="rId4"/>
    <p:sldId id="260" r:id="rId5"/>
    <p:sldId id="324" r:id="rId6"/>
    <p:sldId id="266" r:id="rId7"/>
    <p:sldId id="267" r:id="rId8"/>
    <p:sldId id="268" r:id="rId9"/>
    <p:sldId id="269" r:id="rId10"/>
    <p:sldId id="330" r:id="rId11"/>
    <p:sldId id="323" r:id="rId12"/>
    <p:sldId id="331" r:id="rId13"/>
    <p:sldId id="318" r:id="rId14"/>
    <p:sldId id="282" r:id="rId15"/>
    <p:sldId id="316" r:id="rId16"/>
    <p:sldId id="334" r:id="rId17"/>
    <p:sldId id="335" r:id="rId18"/>
    <p:sldId id="332" r:id="rId19"/>
    <p:sldId id="317" r:id="rId20"/>
    <p:sldId id="314" r:id="rId21"/>
    <p:sldId id="333" r:id="rId22"/>
    <p:sldId id="319" r:id="rId23"/>
    <p:sldId id="320" r:id="rId24"/>
    <p:sldId id="322" r:id="rId25"/>
    <p:sldId id="336" r:id="rId26"/>
    <p:sldId id="301" r:id="rId27"/>
    <p:sldId id="302" r:id="rId28"/>
    <p:sldId id="303" r:id="rId29"/>
    <p:sldId id="304" r:id="rId30"/>
    <p:sldId id="305" r:id="rId31"/>
    <p:sldId id="306" r:id="rId32"/>
    <p:sldId id="265" r:id="rId33"/>
    <p:sldId id="274" r:id="rId34"/>
    <p:sldId id="275" r:id="rId35"/>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08" autoAdjust="0"/>
    <p:restoredTop sz="94660"/>
  </p:normalViewPr>
  <p:slideViewPr>
    <p:cSldViewPr snapToGrid="0">
      <p:cViewPr varScale="1">
        <p:scale>
          <a:sx n="122" d="100"/>
          <a:sy n="122" d="100"/>
        </p:scale>
        <p:origin x="96" y="54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E5AC46E-80F9-4A05-80CE-0A2782F0FA99}" type="datetimeFigureOut">
              <a:rPr lang="de-DE" smtClean="0"/>
              <a:t>25.06.2024</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B06938E-CD6D-4E6B-8C18-2366A1B9224F}" type="slidenum">
              <a:rPr lang="de-DE" smtClean="0"/>
              <a:t>‹Nr.›</a:t>
            </a:fld>
            <a:endParaRPr lang="de-DE"/>
          </a:p>
        </p:txBody>
      </p:sp>
    </p:spTree>
    <p:extLst>
      <p:ext uri="{BB962C8B-B14F-4D97-AF65-F5344CB8AC3E}">
        <p14:creationId xmlns:p14="http://schemas.microsoft.com/office/powerpoint/2010/main" val="14006846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Wichtig: ein volljähriger Spieler darf bei Saisonbeginn im Juli 2023 noch keine zwei Spiele an einem Tag absolvieren. Die Regelung gilt erst ab 1. August 2023 (=Beginn des Juniorenspieljahres). Davon gibt es keine Ausnahmen.</a:t>
            </a:r>
          </a:p>
        </p:txBody>
      </p:sp>
      <p:sp>
        <p:nvSpPr>
          <p:cNvPr id="4" name="Foliennummernplatzhalter 3"/>
          <p:cNvSpPr>
            <a:spLocks noGrp="1"/>
          </p:cNvSpPr>
          <p:nvPr>
            <p:ph type="sldNum" sz="quarter" idx="5"/>
          </p:nvPr>
        </p:nvSpPr>
        <p:spPr/>
        <p:txBody>
          <a:bodyPr/>
          <a:lstStyle/>
          <a:p>
            <a:fld id="{CC263112-9CCD-6A46-9167-A238CBD476D3}" type="slidenum">
              <a:rPr lang="de-DE" smtClean="0"/>
              <a:t>5</a:t>
            </a:fld>
            <a:endParaRPr lang="de-DE"/>
          </a:p>
        </p:txBody>
      </p:sp>
    </p:spTree>
    <p:extLst>
      <p:ext uri="{BB962C8B-B14F-4D97-AF65-F5344CB8AC3E}">
        <p14:creationId xmlns:p14="http://schemas.microsoft.com/office/powerpoint/2010/main" val="19333233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Auch der Einsatz in der 2. Halbzeit führt zu einer Einsatzbeschränkung, die dafür nur für das nächste Spiel greift.</a:t>
            </a:r>
          </a:p>
          <a:p>
            <a:r>
              <a:rPr lang="de-DE" dirty="0"/>
              <a:t>Das nächste Spiel kann frühestens ab nächsten Tag sein, da die Regelung „nur ein Spiel pro Tag“ taggleiche Spiele von einem Einsatz ausschließt.</a:t>
            </a:r>
          </a:p>
        </p:txBody>
      </p:sp>
      <p:sp>
        <p:nvSpPr>
          <p:cNvPr id="4" name="Foliennummernplatzhalter 3"/>
          <p:cNvSpPr>
            <a:spLocks noGrp="1"/>
          </p:cNvSpPr>
          <p:nvPr>
            <p:ph type="sldNum" sz="quarter" idx="5"/>
          </p:nvPr>
        </p:nvSpPr>
        <p:spPr/>
        <p:txBody>
          <a:bodyPr/>
          <a:lstStyle/>
          <a:p>
            <a:fld id="{CC263112-9CCD-6A46-9167-A238CBD476D3}" type="slidenum">
              <a:rPr lang="de-DE" smtClean="0"/>
              <a:t>6</a:t>
            </a:fld>
            <a:endParaRPr lang="de-DE"/>
          </a:p>
        </p:txBody>
      </p:sp>
    </p:spTree>
    <p:extLst>
      <p:ext uri="{BB962C8B-B14F-4D97-AF65-F5344CB8AC3E}">
        <p14:creationId xmlns:p14="http://schemas.microsoft.com/office/powerpoint/2010/main" val="40909044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CC263112-9CCD-6A46-9167-A238CBD476D3}" type="slidenum">
              <a:rPr lang="de-DE" smtClean="0"/>
              <a:t>7</a:t>
            </a:fld>
            <a:endParaRPr lang="de-DE"/>
          </a:p>
        </p:txBody>
      </p:sp>
    </p:spTree>
    <p:extLst>
      <p:ext uri="{BB962C8B-B14F-4D97-AF65-F5344CB8AC3E}">
        <p14:creationId xmlns:p14="http://schemas.microsoft.com/office/powerpoint/2010/main" val="22383967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CC263112-9CCD-6A46-9167-A238CBD476D3}" type="slidenum">
              <a:rPr lang="de-DE" smtClean="0"/>
              <a:t>8</a:t>
            </a:fld>
            <a:endParaRPr lang="de-DE"/>
          </a:p>
        </p:txBody>
      </p:sp>
    </p:spTree>
    <p:extLst>
      <p:ext uri="{BB962C8B-B14F-4D97-AF65-F5344CB8AC3E}">
        <p14:creationId xmlns:p14="http://schemas.microsoft.com/office/powerpoint/2010/main" val="40261192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CC263112-9CCD-6A46-9167-A238CBD476D3}" type="slidenum">
              <a:rPr lang="de-DE" smtClean="0"/>
              <a:t>9</a:t>
            </a:fld>
            <a:endParaRPr lang="de-DE"/>
          </a:p>
        </p:txBody>
      </p:sp>
    </p:spTree>
    <p:extLst>
      <p:ext uri="{BB962C8B-B14F-4D97-AF65-F5344CB8AC3E}">
        <p14:creationId xmlns:p14="http://schemas.microsoft.com/office/powerpoint/2010/main" val="21124998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CC263112-9CCD-6A46-9167-A238CBD476D3}" type="slidenum">
              <a:rPr lang="de-DE" smtClean="0"/>
              <a:t>10</a:t>
            </a:fld>
            <a:endParaRPr lang="de-DE"/>
          </a:p>
        </p:txBody>
      </p:sp>
    </p:spTree>
    <p:extLst>
      <p:ext uri="{BB962C8B-B14F-4D97-AF65-F5344CB8AC3E}">
        <p14:creationId xmlns:p14="http://schemas.microsoft.com/office/powerpoint/2010/main" val="4296321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423A30C-5AF4-1E08-63ED-CD249C676BBE}"/>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a:extLst>
              <a:ext uri="{FF2B5EF4-FFF2-40B4-BE49-F238E27FC236}">
                <a16:creationId xmlns:a16="http://schemas.microsoft.com/office/drawing/2014/main" id="{9C6848C9-F954-3402-6E8B-ABDD8E6A315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a:extLst>
              <a:ext uri="{FF2B5EF4-FFF2-40B4-BE49-F238E27FC236}">
                <a16:creationId xmlns:a16="http://schemas.microsoft.com/office/drawing/2014/main" id="{10B5DDA6-8384-33C2-3025-9186D693178D}"/>
              </a:ext>
            </a:extLst>
          </p:cNvPr>
          <p:cNvSpPr>
            <a:spLocks noGrp="1"/>
          </p:cNvSpPr>
          <p:nvPr>
            <p:ph type="dt" sz="half" idx="10"/>
          </p:nvPr>
        </p:nvSpPr>
        <p:spPr/>
        <p:txBody>
          <a:bodyPr/>
          <a:lstStyle/>
          <a:p>
            <a:fld id="{CCD7BAA9-67BF-4C11-88EA-504FD5F145C3}" type="datetimeFigureOut">
              <a:rPr lang="de-DE" smtClean="0"/>
              <a:t>25.06.2024</a:t>
            </a:fld>
            <a:endParaRPr lang="de-DE"/>
          </a:p>
        </p:txBody>
      </p:sp>
      <p:sp>
        <p:nvSpPr>
          <p:cNvPr id="5" name="Fußzeilenplatzhalter 4">
            <a:extLst>
              <a:ext uri="{FF2B5EF4-FFF2-40B4-BE49-F238E27FC236}">
                <a16:creationId xmlns:a16="http://schemas.microsoft.com/office/drawing/2014/main" id="{022EC847-EA6F-382F-43B6-3266CBD03210}"/>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032D289A-7BC8-8354-79AA-DD1ECF9866F8}"/>
              </a:ext>
            </a:extLst>
          </p:cNvPr>
          <p:cNvSpPr>
            <a:spLocks noGrp="1"/>
          </p:cNvSpPr>
          <p:nvPr>
            <p:ph type="sldNum" sz="quarter" idx="12"/>
          </p:nvPr>
        </p:nvSpPr>
        <p:spPr/>
        <p:txBody>
          <a:bodyPr/>
          <a:lstStyle/>
          <a:p>
            <a:fld id="{2C762567-C06D-491D-9A17-86F2AC931068}" type="slidenum">
              <a:rPr lang="de-DE" smtClean="0"/>
              <a:t>‹Nr.›</a:t>
            </a:fld>
            <a:endParaRPr lang="de-DE"/>
          </a:p>
        </p:txBody>
      </p:sp>
    </p:spTree>
    <p:extLst>
      <p:ext uri="{BB962C8B-B14F-4D97-AF65-F5344CB8AC3E}">
        <p14:creationId xmlns:p14="http://schemas.microsoft.com/office/powerpoint/2010/main" val="40066671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E2CD264-2CA3-7929-3035-3E0492A702D5}"/>
              </a:ext>
            </a:extLst>
          </p:cNvPr>
          <p:cNvSpPr>
            <a:spLocks noGrp="1"/>
          </p:cNvSpPr>
          <p:nvPr>
            <p:ph type="title"/>
          </p:nvPr>
        </p:nvSpPr>
        <p:spPr/>
        <p:txBody>
          <a:bodyPr/>
          <a:lstStyle/>
          <a:p>
            <a:r>
              <a:rPr lang="de-DE"/>
              <a:t>Mastertitelformat bearbeiten</a:t>
            </a:r>
          </a:p>
        </p:txBody>
      </p:sp>
      <p:sp>
        <p:nvSpPr>
          <p:cNvPr id="3" name="Vertikaler Textplatzhalter 2">
            <a:extLst>
              <a:ext uri="{FF2B5EF4-FFF2-40B4-BE49-F238E27FC236}">
                <a16:creationId xmlns:a16="http://schemas.microsoft.com/office/drawing/2014/main" id="{9D64CA35-3496-476E-5A67-F7D52AABCEB1}"/>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86650FA2-77E0-A99C-83A6-9AAC245094F5}"/>
              </a:ext>
            </a:extLst>
          </p:cNvPr>
          <p:cNvSpPr>
            <a:spLocks noGrp="1"/>
          </p:cNvSpPr>
          <p:nvPr>
            <p:ph type="dt" sz="half" idx="10"/>
          </p:nvPr>
        </p:nvSpPr>
        <p:spPr/>
        <p:txBody>
          <a:bodyPr/>
          <a:lstStyle/>
          <a:p>
            <a:fld id="{CCD7BAA9-67BF-4C11-88EA-504FD5F145C3}" type="datetimeFigureOut">
              <a:rPr lang="de-DE" smtClean="0"/>
              <a:t>25.06.2024</a:t>
            </a:fld>
            <a:endParaRPr lang="de-DE"/>
          </a:p>
        </p:txBody>
      </p:sp>
      <p:sp>
        <p:nvSpPr>
          <p:cNvPr id="5" name="Fußzeilenplatzhalter 4">
            <a:extLst>
              <a:ext uri="{FF2B5EF4-FFF2-40B4-BE49-F238E27FC236}">
                <a16:creationId xmlns:a16="http://schemas.microsoft.com/office/drawing/2014/main" id="{F0D9E31A-F3EA-2D38-DE0B-566E41BE56DB}"/>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5A86A009-1BB8-E710-4BA5-44E5D4125D63}"/>
              </a:ext>
            </a:extLst>
          </p:cNvPr>
          <p:cNvSpPr>
            <a:spLocks noGrp="1"/>
          </p:cNvSpPr>
          <p:nvPr>
            <p:ph type="sldNum" sz="quarter" idx="12"/>
          </p:nvPr>
        </p:nvSpPr>
        <p:spPr/>
        <p:txBody>
          <a:bodyPr/>
          <a:lstStyle/>
          <a:p>
            <a:fld id="{2C762567-C06D-491D-9A17-86F2AC931068}" type="slidenum">
              <a:rPr lang="de-DE" smtClean="0"/>
              <a:t>‹Nr.›</a:t>
            </a:fld>
            <a:endParaRPr lang="de-DE"/>
          </a:p>
        </p:txBody>
      </p:sp>
    </p:spTree>
    <p:extLst>
      <p:ext uri="{BB962C8B-B14F-4D97-AF65-F5344CB8AC3E}">
        <p14:creationId xmlns:p14="http://schemas.microsoft.com/office/powerpoint/2010/main" val="31308404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FA2EBFA2-7FAA-BE1F-077C-BD241D599777}"/>
              </a:ext>
            </a:extLst>
          </p:cNvPr>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id="{0EDFE82B-4025-131F-F7A4-DFC217DE550C}"/>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BEC1FDC4-6673-6FEF-35FF-4FE39522CC58}"/>
              </a:ext>
            </a:extLst>
          </p:cNvPr>
          <p:cNvSpPr>
            <a:spLocks noGrp="1"/>
          </p:cNvSpPr>
          <p:nvPr>
            <p:ph type="dt" sz="half" idx="10"/>
          </p:nvPr>
        </p:nvSpPr>
        <p:spPr/>
        <p:txBody>
          <a:bodyPr/>
          <a:lstStyle/>
          <a:p>
            <a:fld id="{CCD7BAA9-67BF-4C11-88EA-504FD5F145C3}" type="datetimeFigureOut">
              <a:rPr lang="de-DE" smtClean="0"/>
              <a:t>25.06.2024</a:t>
            </a:fld>
            <a:endParaRPr lang="de-DE"/>
          </a:p>
        </p:txBody>
      </p:sp>
      <p:sp>
        <p:nvSpPr>
          <p:cNvPr id="5" name="Fußzeilenplatzhalter 4">
            <a:extLst>
              <a:ext uri="{FF2B5EF4-FFF2-40B4-BE49-F238E27FC236}">
                <a16:creationId xmlns:a16="http://schemas.microsoft.com/office/drawing/2014/main" id="{1F3CDAB3-21C6-15D1-BB84-F5B786C14881}"/>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48D9125F-FECC-6BB5-207E-ABE9F8CFAC27}"/>
              </a:ext>
            </a:extLst>
          </p:cNvPr>
          <p:cNvSpPr>
            <a:spLocks noGrp="1"/>
          </p:cNvSpPr>
          <p:nvPr>
            <p:ph type="sldNum" sz="quarter" idx="12"/>
          </p:nvPr>
        </p:nvSpPr>
        <p:spPr/>
        <p:txBody>
          <a:bodyPr/>
          <a:lstStyle/>
          <a:p>
            <a:fld id="{2C762567-C06D-491D-9A17-86F2AC931068}" type="slidenum">
              <a:rPr lang="de-DE" smtClean="0"/>
              <a:t>‹Nr.›</a:t>
            </a:fld>
            <a:endParaRPr lang="de-DE"/>
          </a:p>
        </p:txBody>
      </p:sp>
    </p:spTree>
    <p:extLst>
      <p:ext uri="{BB962C8B-B14F-4D97-AF65-F5344CB8AC3E}">
        <p14:creationId xmlns:p14="http://schemas.microsoft.com/office/powerpoint/2010/main" val="25960449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elfoli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610334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el und Inhalt">
    <p:spTree>
      <p:nvGrpSpPr>
        <p:cNvPr id="1" name=""/>
        <p:cNvGrpSpPr/>
        <p:nvPr/>
      </p:nvGrpSpPr>
      <p:grpSpPr>
        <a:xfrm>
          <a:off x="0" y="0"/>
          <a:ext cx="0" cy="0"/>
          <a:chOff x="0" y="0"/>
          <a:chExt cx="0" cy="0"/>
        </a:xfrm>
      </p:grpSpPr>
      <p:sp>
        <p:nvSpPr>
          <p:cNvPr id="3" name="Foliennummernplatzhalter 1"/>
          <p:cNvSpPr>
            <a:spLocks noGrp="1"/>
          </p:cNvSpPr>
          <p:nvPr>
            <p:ph type="sldNum" sz="quarter" idx="4"/>
          </p:nvPr>
        </p:nvSpPr>
        <p:spPr>
          <a:xfrm>
            <a:off x="8737600" y="6356351"/>
            <a:ext cx="2844800" cy="366183"/>
          </a:xfrm>
          <a:prstGeom prst="rect">
            <a:avLst/>
          </a:prstGeom>
        </p:spPr>
        <p:txBody>
          <a:bodyPr vert="horz" lIns="91440" tIns="45720" rIns="91440" bIns="45720" rtlCol="0" anchor="ctr"/>
          <a:lstStyle>
            <a:lvl1pPr algn="r">
              <a:defRPr sz="1600">
                <a:solidFill>
                  <a:schemeClr val="tx1">
                    <a:tint val="75000"/>
                  </a:schemeClr>
                </a:solidFill>
              </a:defRPr>
            </a:lvl1pPr>
          </a:lstStyle>
          <a:p>
            <a:fld id="{9A437690-90EA-9244-B847-69FB41E58DCC}" type="slidenum">
              <a:rPr lang="de-DE" smtClean="0"/>
              <a:t>‹Nr.›</a:t>
            </a:fld>
            <a:endParaRPr lang="de-DE"/>
          </a:p>
        </p:txBody>
      </p:sp>
    </p:spTree>
    <p:extLst>
      <p:ext uri="{BB962C8B-B14F-4D97-AF65-F5344CB8AC3E}">
        <p14:creationId xmlns:p14="http://schemas.microsoft.com/office/powerpoint/2010/main" val="5708203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E7C35E5-3B9C-C98A-B154-1829DFF1AA18}"/>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5493D936-044A-B097-CFD4-B9C297532F71}"/>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4028D8D8-2299-BFE4-EEB1-AC6B310D07C8}"/>
              </a:ext>
            </a:extLst>
          </p:cNvPr>
          <p:cNvSpPr>
            <a:spLocks noGrp="1"/>
          </p:cNvSpPr>
          <p:nvPr>
            <p:ph type="dt" sz="half" idx="10"/>
          </p:nvPr>
        </p:nvSpPr>
        <p:spPr/>
        <p:txBody>
          <a:bodyPr/>
          <a:lstStyle/>
          <a:p>
            <a:fld id="{CCD7BAA9-67BF-4C11-88EA-504FD5F145C3}" type="datetimeFigureOut">
              <a:rPr lang="de-DE" smtClean="0"/>
              <a:t>25.06.2024</a:t>
            </a:fld>
            <a:endParaRPr lang="de-DE"/>
          </a:p>
        </p:txBody>
      </p:sp>
      <p:sp>
        <p:nvSpPr>
          <p:cNvPr id="5" name="Fußzeilenplatzhalter 4">
            <a:extLst>
              <a:ext uri="{FF2B5EF4-FFF2-40B4-BE49-F238E27FC236}">
                <a16:creationId xmlns:a16="http://schemas.microsoft.com/office/drawing/2014/main" id="{337304B1-3930-50C4-E7CB-42FA059C5618}"/>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ECB0CD80-640A-8106-35DB-41D90DC60AA2}"/>
              </a:ext>
            </a:extLst>
          </p:cNvPr>
          <p:cNvSpPr>
            <a:spLocks noGrp="1"/>
          </p:cNvSpPr>
          <p:nvPr>
            <p:ph type="sldNum" sz="quarter" idx="12"/>
          </p:nvPr>
        </p:nvSpPr>
        <p:spPr/>
        <p:txBody>
          <a:bodyPr/>
          <a:lstStyle/>
          <a:p>
            <a:fld id="{2C762567-C06D-491D-9A17-86F2AC931068}" type="slidenum">
              <a:rPr lang="de-DE" smtClean="0"/>
              <a:t>‹Nr.›</a:t>
            </a:fld>
            <a:endParaRPr lang="de-DE"/>
          </a:p>
        </p:txBody>
      </p:sp>
    </p:spTree>
    <p:extLst>
      <p:ext uri="{BB962C8B-B14F-4D97-AF65-F5344CB8AC3E}">
        <p14:creationId xmlns:p14="http://schemas.microsoft.com/office/powerpoint/2010/main" val="649952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D83F94C-C593-B1E4-DA89-2AB95C254570}"/>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p>
        </p:txBody>
      </p:sp>
      <p:sp>
        <p:nvSpPr>
          <p:cNvPr id="3" name="Textplatzhalter 2">
            <a:extLst>
              <a:ext uri="{FF2B5EF4-FFF2-40B4-BE49-F238E27FC236}">
                <a16:creationId xmlns:a16="http://schemas.microsoft.com/office/drawing/2014/main" id="{8CBE31D6-5653-45DE-6B90-150698C3A47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CD8B113F-109C-6955-3621-73AC6C53310D}"/>
              </a:ext>
            </a:extLst>
          </p:cNvPr>
          <p:cNvSpPr>
            <a:spLocks noGrp="1"/>
          </p:cNvSpPr>
          <p:nvPr>
            <p:ph type="dt" sz="half" idx="10"/>
          </p:nvPr>
        </p:nvSpPr>
        <p:spPr/>
        <p:txBody>
          <a:bodyPr/>
          <a:lstStyle/>
          <a:p>
            <a:fld id="{CCD7BAA9-67BF-4C11-88EA-504FD5F145C3}" type="datetimeFigureOut">
              <a:rPr lang="de-DE" smtClean="0"/>
              <a:t>25.06.2024</a:t>
            </a:fld>
            <a:endParaRPr lang="de-DE"/>
          </a:p>
        </p:txBody>
      </p:sp>
      <p:sp>
        <p:nvSpPr>
          <p:cNvPr id="5" name="Fußzeilenplatzhalter 4">
            <a:extLst>
              <a:ext uri="{FF2B5EF4-FFF2-40B4-BE49-F238E27FC236}">
                <a16:creationId xmlns:a16="http://schemas.microsoft.com/office/drawing/2014/main" id="{8B270A53-7B42-EE88-B960-27D73C6A3F89}"/>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BF1F4C5B-336F-784F-F971-AC92A702CB4E}"/>
              </a:ext>
            </a:extLst>
          </p:cNvPr>
          <p:cNvSpPr>
            <a:spLocks noGrp="1"/>
          </p:cNvSpPr>
          <p:nvPr>
            <p:ph type="sldNum" sz="quarter" idx="12"/>
          </p:nvPr>
        </p:nvSpPr>
        <p:spPr/>
        <p:txBody>
          <a:bodyPr/>
          <a:lstStyle/>
          <a:p>
            <a:fld id="{2C762567-C06D-491D-9A17-86F2AC931068}" type="slidenum">
              <a:rPr lang="de-DE" smtClean="0"/>
              <a:t>‹Nr.›</a:t>
            </a:fld>
            <a:endParaRPr lang="de-DE"/>
          </a:p>
        </p:txBody>
      </p:sp>
    </p:spTree>
    <p:extLst>
      <p:ext uri="{BB962C8B-B14F-4D97-AF65-F5344CB8AC3E}">
        <p14:creationId xmlns:p14="http://schemas.microsoft.com/office/powerpoint/2010/main" val="32169202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B5E4B29-B603-3375-E3A6-3B45D659D0F2}"/>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CD687831-489F-8BD8-445E-C9100A4A78B4}"/>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a:extLst>
              <a:ext uri="{FF2B5EF4-FFF2-40B4-BE49-F238E27FC236}">
                <a16:creationId xmlns:a16="http://schemas.microsoft.com/office/drawing/2014/main" id="{E37D49F6-AA4E-C336-F215-339E418D15A8}"/>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B3F6FBDE-3659-5D55-91A9-5CAC41E2C1B5}"/>
              </a:ext>
            </a:extLst>
          </p:cNvPr>
          <p:cNvSpPr>
            <a:spLocks noGrp="1"/>
          </p:cNvSpPr>
          <p:nvPr>
            <p:ph type="dt" sz="half" idx="10"/>
          </p:nvPr>
        </p:nvSpPr>
        <p:spPr/>
        <p:txBody>
          <a:bodyPr/>
          <a:lstStyle/>
          <a:p>
            <a:fld id="{CCD7BAA9-67BF-4C11-88EA-504FD5F145C3}" type="datetimeFigureOut">
              <a:rPr lang="de-DE" smtClean="0"/>
              <a:t>25.06.2024</a:t>
            </a:fld>
            <a:endParaRPr lang="de-DE"/>
          </a:p>
        </p:txBody>
      </p:sp>
      <p:sp>
        <p:nvSpPr>
          <p:cNvPr id="6" name="Fußzeilenplatzhalter 5">
            <a:extLst>
              <a:ext uri="{FF2B5EF4-FFF2-40B4-BE49-F238E27FC236}">
                <a16:creationId xmlns:a16="http://schemas.microsoft.com/office/drawing/2014/main" id="{2E163023-45C2-1B36-506A-011F0ED2F3A7}"/>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CDB57B45-9053-34FB-94EB-34655A4CBA67}"/>
              </a:ext>
            </a:extLst>
          </p:cNvPr>
          <p:cNvSpPr>
            <a:spLocks noGrp="1"/>
          </p:cNvSpPr>
          <p:nvPr>
            <p:ph type="sldNum" sz="quarter" idx="12"/>
          </p:nvPr>
        </p:nvSpPr>
        <p:spPr/>
        <p:txBody>
          <a:bodyPr/>
          <a:lstStyle/>
          <a:p>
            <a:fld id="{2C762567-C06D-491D-9A17-86F2AC931068}" type="slidenum">
              <a:rPr lang="de-DE" smtClean="0"/>
              <a:t>‹Nr.›</a:t>
            </a:fld>
            <a:endParaRPr lang="de-DE"/>
          </a:p>
        </p:txBody>
      </p:sp>
    </p:spTree>
    <p:extLst>
      <p:ext uri="{BB962C8B-B14F-4D97-AF65-F5344CB8AC3E}">
        <p14:creationId xmlns:p14="http://schemas.microsoft.com/office/powerpoint/2010/main" val="9857308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67C1307-34B0-9C6E-416A-40C276C65CC4}"/>
              </a:ext>
            </a:extLst>
          </p:cNvPr>
          <p:cNvSpPr>
            <a:spLocks noGrp="1"/>
          </p:cNvSpPr>
          <p:nvPr>
            <p:ph type="title"/>
          </p:nvPr>
        </p:nvSpPr>
        <p:spPr>
          <a:xfrm>
            <a:off x="839788" y="365125"/>
            <a:ext cx="10515600" cy="1325563"/>
          </a:xfrm>
        </p:spPr>
        <p:txBody>
          <a:bodyPr/>
          <a:lstStyle/>
          <a:p>
            <a:r>
              <a:rPr lang="de-DE"/>
              <a:t>Mastertitelformat bearbeiten</a:t>
            </a:r>
          </a:p>
        </p:txBody>
      </p:sp>
      <p:sp>
        <p:nvSpPr>
          <p:cNvPr id="3" name="Textplatzhalter 2">
            <a:extLst>
              <a:ext uri="{FF2B5EF4-FFF2-40B4-BE49-F238E27FC236}">
                <a16:creationId xmlns:a16="http://schemas.microsoft.com/office/drawing/2014/main" id="{01DEA36A-FE6C-D037-9261-8161A370DE5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CD5553ED-0428-F32E-A906-44563773A9C7}"/>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a:extLst>
              <a:ext uri="{FF2B5EF4-FFF2-40B4-BE49-F238E27FC236}">
                <a16:creationId xmlns:a16="http://schemas.microsoft.com/office/drawing/2014/main" id="{672D2336-876F-8740-54BD-3D98E6441EF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CB5D581F-D218-3CBE-C708-5CC105341304}"/>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a:extLst>
              <a:ext uri="{FF2B5EF4-FFF2-40B4-BE49-F238E27FC236}">
                <a16:creationId xmlns:a16="http://schemas.microsoft.com/office/drawing/2014/main" id="{C7BAB1C0-536E-7454-44F3-E62DE41F37BC}"/>
              </a:ext>
            </a:extLst>
          </p:cNvPr>
          <p:cNvSpPr>
            <a:spLocks noGrp="1"/>
          </p:cNvSpPr>
          <p:nvPr>
            <p:ph type="dt" sz="half" idx="10"/>
          </p:nvPr>
        </p:nvSpPr>
        <p:spPr/>
        <p:txBody>
          <a:bodyPr/>
          <a:lstStyle/>
          <a:p>
            <a:fld id="{CCD7BAA9-67BF-4C11-88EA-504FD5F145C3}" type="datetimeFigureOut">
              <a:rPr lang="de-DE" smtClean="0"/>
              <a:t>25.06.2024</a:t>
            </a:fld>
            <a:endParaRPr lang="de-DE"/>
          </a:p>
        </p:txBody>
      </p:sp>
      <p:sp>
        <p:nvSpPr>
          <p:cNvPr id="8" name="Fußzeilenplatzhalter 7">
            <a:extLst>
              <a:ext uri="{FF2B5EF4-FFF2-40B4-BE49-F238E27FC236}">
                <a16:creationId xmlns:a16="http://schemas.microsoft.com/office/drawing/2014/main" id="{54E209A7-A7F1-81B9-E046-3E06FCBF2ABE}"/>
              </a:ext>
            </a:extLst>
          </p:cNvPr>
          <p:cNvSpPr>
            <a:spLocks noGrp="1"/>
          </p:cNvSpPr>
          <p:nvPr>
            <p:ph type="ftr" sz="quarter" idx="11"/>
          </p:nvPr>
        </p:nvSpPr>
        <p:spPr/>
        <p:txBody>
          <a:bodyPr/>
          <a:lstStyle/>
          <a:p>
            <a:endParaRPr lang="de-DE"/>
          </a:p>
        </p:txBody>
      </p:sp>
      <p:sp>
        <p:nvSpPr>
          <p:cNvPr id="9" name="Foliennummernplatzhalter 8">
            <a:extLst>
              <a:ext uri="{FF2B5EF4-FFF2-40B4-BE49-F238E27FC236}">
                <a16:creationId xmlns:a16="http://schemas.microsoft.com/office/drawing/2014/main" id="{176B2BB0-E5D7-7F2A-3CBB-EDD99C3CA973}"/>
              </a:ext>
            </a:extLst>
          </p:cNvPr>
          <p:cNvSpPr>
            <a:spLocks noGrp="1"/>
          </p:cNvSpPr>
          <p:nvPr>
            <p:ph type="sldNum" sz="quarter" idx="12"/>
          </p:nvPr>
        </p:nvSpPr>
        <p:spPr/>
        <p:txBody>
          <a:bodyPr/>
          <a:lstStyle/>
          <a:p>
            <a:fld id="{2C762567-C06D-491D-9A17-86F2AC931068}" type="slidenum">
              <a:rPr lang="de-DE" smtClean="0"/>
              <a:t>‹Nr.›</a:t>
            </a:fld>
            <a:endParaRPr lang="de-DE"/>
          </a:p>
        </p:txBody>
      </p:sp>
    </p:spTree>
    <p:extLst>
      <p:ext uri="{BB962C8B-B14F-4D97-AF65-F5344CB8AC3E}">
        <p14:creationId xmlns:p14="http://schemas.microsoft.com/office/powerpoint/2010/main" val="29462761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2A1D302-933B-7496-55D9-8FDAF7EF30E2}"/>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73DAC8C4-486C-D752-B133-13C0F215BC4A}"/>
              </a:ext>
            </a:extLst>
          </p:cNvPr>
          <p:cNvSpPr>
            <a:spLocks noGrp="1"/>
          </p:cNvSpPr>
          <p:nvPr>
            <p:ph type="dt" sz="half" idx="10"/>
          </p:nvPr>
        </p:nvSpPr>
        <p:spPr/>
        <p:txBody>
          <a:bodyPr/>
          <a:lstStyle/>
          <a:p>
            <a:fld id="{CCD7BAA9-67BF-4C11-88EA-504FD5F145C3}" type="datetimeFigureOut">
              <a:rPr lang="de-DE" smtClean="0"/>
              <a:t>25.06.2024</a:t>
            </a:fld>
            <a:endParaRPr lang="de-DE"/>
          </a:p>
        </p:txBody>
      </p:sp>
      <p:sp>
        <p:nvSpPr>
          <p:cNvPr id="4" name="Fußzeilenplatzhalter 3">
            <a:extLst>
              <a:ext uri="{FF2B5EF4-FFF2-40B4-BE49-F238E27FC236}">
                <a16:creationId xmlns:a16="http://schemas.microsoft.com/office/drawing/2014/main" id="{D693FEBF-5C94-14C3-C20C-25D793A461CA}"/>
              </a:ext>
            </a:extLst>
          </p:cNvPr>
          <p:cNvSpPr>
            <a:spLocks noGrp="1"/>
          </p:cNvSpPr>
          <p:nvPr>
            <p:ph type="ftr" sz="quarter" idx="11"/>
          </p:nvPr>
        </p:nvSpPr>
        <p:spPr/>
        <p:txBody>
          <a:bodyPr/>
          <a:lstStyle/>
          <a:p>
            <a:endParaRPr lang="de-DE"/>
          </a:p>
        </p:txBody>
      </p:sp>
      <p:sp>
        <p:nvSpPr>
          <p:cNvPr id="5" name="Foliennummernplatzhalter 4">
            <a:extLst>
              <a:ext uri="{FF2B5EF4-FFF2-40B4-BE49-F238E27FC236}">
                <a16:creationId xmlns:a16="http://schemas.microsoft.com/office/drawing/2014/main" id="{7473D553-9BC8-DB91-00AA-D7C7C5E29590}"/>
              </a:ext>
            </a:extLst>
          </p:cNvPr>
          <p:cNvSpPr>
            <a:spLocks noGrp="1"/>
          </p:cNvSpPr>
          <p:nvPr>
            <p:ph type="sldNum" sz="quarter" idx="12"/>
          </p:nvPr>
        </p:nvSpPr>
        <p:spPr/>
        <p:txBody>
          <a:bodyPr/>
          <a:lstStyle/>
          <a:p>
            <a:fld id="{2C762567-C06D-491D-9A17-86F2AC931068}" type="slidenum">
              <a:rPr lang="de-DE" smtClean="0"/>
              <a:t>‹Nr.›</a:t>
            </a:fld>
            <a:endParaRPr lang="de-DE"/>
          </a:p>
        </p:txBody>
      </p:sp>
    </p:spTree>
    <p:extLst>
      <p:ext uri="{BB962C8B-B14F-4D97-AF65-F5344CB8AC3E}">
        <p14:creationId xmlns:p14="http://schemas.microsoft.com/office/powerpoint/2010/main" val="39013066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8CFF3D23-D0A4-92F0-F6CE-993A1E3F37E3}"/>
              </a:ext>
            </a:extLst>
          </p:cNvPr>
          <p:cNvSpPr>
            <a:spLocks noGrp="1"/>
          </p:cNvSpPr>
          <p:nvPr>
            <p:ph type="dt" sz="half" idx="10"/>
          </p:nvPr>
        </p:nvSpPr>
        <p:spPr/>
        <p:txBody>
          <a:bodyPr/>
          <a:lstStyle/>
          <a:p>
            <a:fld id="{CCD7BAA9-67BF-4C11-88EA-504FD5F145C3}" type="datetimeFigureOut">
              <a:rPr lang="de-DE" smtClean="0"/>
              <a:t>25.06.2024</a:t>
            </a:fld>
            <a:endParaRPr lang="de-DE"/>
          </a:p>
        </p:txBody>
      </p:sp>
      <p:sp>
        <p:nvSpPr>
          <p:cNvPr id="3" name="Fußzeilenplatzhalter 2">
            <a:extLst>
              <a:ext uri="{FF2B5EF4-FFF2-40B4-BE49-F238E27FC236}">
                <a16:creationId xmlns:a16="http://schemas.microsoft.com/office/drawing/2014/main" id="{EB0EC3C0-3B25-53C2-B722-1FBDA3A8EA72}"/>
              </a:ext>
            </a:extLst>
          </p:cNvPr>
          <p:cNvSpPr>
            <a:spLocks noGrp="1"/>
          </p:cNvSpPr>
          <p:nvPr>
            <p:ph type="ftr" sz="quarter" idx="11"/>
          </p:nvPr>
        </p:nvSpPr>
        <p:spPr/>
        <p:txBody>
          <a:bodyPr/>
          <a:lstStyle/>
          <a:p>
            <a:endParaRPr lang="de-DE"/>
          </a:p>
        </p:txBody>
      </p:sp>
      <p:sp>
        <p:nvSpPr>
          <p:cNvPr id="4" name="Foliennummernplatzhalter 3">
            <a:extLst>
              <a:ext uri="{FF2B5EF4-FFF2-40B4-BE49-F238E27FC236}">
                <a16:creationId xmlns:a16="http://schemas.microsoft.com/office/drawing/2014/main" id="{CCAAEA4B-05F3-9F26-B00E-6A1FC2D792F8}"/>
              </a:ext>
            </a:extLst>
          </p:cNvPr>
          <p:cNvSpPr>
            <a:spLocks noGrp="1"/>
          </p:cNvSpPr>
          <p:nvPr>
            <p:ph type="sldNum" sz="quarter" idx="12"/>
          </p:nvPr>
        </p:nvSpPr>
        <p:spPr/>
        <p:txBody>
          <a:bodyPr/>
          <a:lstStyle/>
          <a:p>
            <a:fld id="{2C762567-C06D-491D-9A17-86F2AC931068}" type="slidenum">
              <a:rPr lang="de-DE" smtClean="0"/>
              <a:t>‹Nr.›</a:t>
            </a:fld>
            <a:endParaRPr lang="de-DE"/>
          </a:p>
        </p:txBody>
      </p:sp>
    </p:spTree>
    <p:extLst>
      <p:ext uri="{BB962C8B-B14F-4D97-AF65-F5344CB8AC3E}">
        <p14:creationId xmlns:p14="http://schemas.microsoft.com/office/powerpoint/2010/main" val="14390597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D8FDEA3-1089-87F8-4042-59B5E41E6D0F}"/>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Inhaltsplatzhalter 2">
            <a:extLst>
              <a:ext uri="{FF2B5EF4-FFF2-40B4-BE49-F238E27FC236}">
                <a16:creationId xmlns:a16="http://schemas.microsoft.com/office/drawing/2014/main" id="{02773DA7-6C2B-3BDA-F0AD-7D6E5FAEB9D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id="{4DD0E05A-81CE-DD79-5808-E84F9448674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1FD4ACAC-8AFF-2D2B-E432-237CD240FCD2}"/>
              </a:ext>
            </a:extLst>
          </p:cNvPr>
          <p:cNvSpPr>
            <a:spLocks noGrp="1"/>
          </p:cNvSpPr>
          <p:nvPr>
            <p:ph type="dt" sz="half" idx="10"/>
          </p:nvPr>
        </p:nvSpPr>
        <p:spPr/>
        <p:txBody>
          <a:bodyPr/>
          <a:lstStyle/>
          <a:p>
            <a:fld id="{CCD7BAA9-67BF-4C11-88EA-504FD5F145C3}" type="datetimeFigureOut">
              <a:rPr lang="de-DE" smtClean="0"/>
              <a:t>25.06.2024</a:t>
            </a:fld>
            <a:endParaRPr lang="de-DE"/>
          </a:p>
        </p:txBody>
      </p:sp>
      <p:sp>
        <p:nvSpPr>
          <p:cNvPr id="6" name="Fußzeilenplatzhalter 5">
            <a:extLst>
              <a:ext uri="{FF2B5EF4-FFF2-40B4-BE49-F238E27FC236}">
                <a16:creationId xmlns:a16="http://schemas.microsoft.com/office/drawing/2014/main" id="{DB46A7E3-EFC9-D799-3F54-E034D846416D}"/>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DD56279B-7360-74F2-79C4-3E608DA4DB24}"/>
              </a:ext>
            </a:extLst>
          </p:cNvPr>
          <p:cNvSpPr>
            <a:spLocks noGrp="1"/>
          </p:cNvSpPr>
          <p:nvPr>
            <p:ph type="sldNum" sz="quarter" idx="12"/>
          </p:nvPr>
        </p:nvSpPr>
        <p:spPr/>
        <p:txBody>
          <a:bodyPr/>
          <a:lstStyle/>
          <a:p>
            <a:fld id="{2C762567-C06D-491D-9A17-86F2AC931068}" type="slidenum">
              <a:rPr lang="de-DE" smtClean="0"/>
              <a:t>‹Nr.›</a:t>
            </a:fld>
            <a:endParaRPr lang="de-DE"/>
          </a:p>
        </p:txBody>
      </p:sp>
    </p:spTree>
    <p:extLst>
      <p:ext uri="{BB962C8B-B14F-4D97-AF65-F5344CB8AC3E}">
        <p14:creationId xmlns:p14="http://schemas.microsoft.com/office/powerpoint/2010/main" val="29986748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E2E63A7-88A1-D963-A621-7EE6BA9AEDCA}"/>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a:extLst>
              <a:ext uri="{FF2B5EF4-FFF2-40B4-BE49-F238E27FC236}">
                <a16:creationId xmlns:a16="http://schemas.microsoft.com/office/drawing/2014/main" id="{4B456ACD-40D0-754D-5F19-0B10E88398C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a:extLst>
              <a:ext uri="{FF2B5EF4-FFF2-40B4-BE49-F238E27FC236}">
                <a16:creationId xmlns:a16="http://schemas.microsoft.com/office/drawing/2014/main" id="{170D0C21-89A2-4BF6-9B25-ABDEC25F96B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69EA602E-1990-C8EC-17D3-AA20883A7D44}"/>
              </a:ext>
            </a:extLst>
          </p:cNvPr>
          <p:cNvSpPr>
            <a:spLocks noGrp="1"/>
          </p:cNvSpPr>
          <p:nvPr>
            <p:ph type="dt" sz="half" idx="10"/>
          </p:nvPr>
        </p:nvSpPr>
        <p:spPr/>
        <p:txBody>
          <a:bodyPr/>
          <a:lstStyle/>
          <a:p>
            <a:fld id="{CCD7BAA9-67BF-4C11-88EA-504FD5F145C3}" type="datetimeFigureOut">
              <a:rPr lang="de-DE" smtClean="0"/>
              <a:t>25.06.2024</a:t>
            </a:fld>
            <a:endParaRPr lang="de-DE"/>
          </a:p>
        </p:txBody>
      </p:sp>
      <p:sp>
        <p:nvSpPr>
          <p:cNvPr id="6" name="Fußzeilenplatzhalter 5">
            <a:extLst>
              <a:ext uri="{FF2B5EF4-FFF2-40B4-BE49-F238E27FC236}">
                <a16:creationId xmlns:a16="http://schemas.microsoft.com/office/drawing/2014/main" id="{84F3C7A0-3BF2-CBE3-DA10-6DD0D04AAEDC}"/>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CA999231-799B-A08C-D828-F7DE622D4138}"/>
              </a:ext>
            </a:extLst>
          </p:cNvPr>
          <p:cNvSpPr>
            <a:spLocks noGrp="1"/>
          </p:cNvSpPr>
          <p:nvPr>
            <p:ph type="sldNum" sz="quarter" idx="12"/>
          </p:nvPr>
        </p:nvSpPr>
        <p:spPr/>
        <p:txBody>
          <a:bodyPr/>
          <a:lstStyle/>
          <a:p>
            <a:fld id="{2C762567-C06D-491D-9A17-86F2AC931068}" type="slidenum">
              <a:rPr lang="de-DE" smtClean="0"/>
              <a:t>‹Nr.›</a:t>
            </a:fld>
            <a:endParaRPr lang="de-DE"/>
          </a:p>
        </p:txBody>
      </p:sp>
    </p:spTree>
    <p:extLst>
      <p:ext uri="{BB962C8B-B14F-4D97-AF65-F5344CB8AC3E}">
        <p14:creationId xmlns:p14="http://schemas.microsoft.com/office/powerpoint/2010/main" val="8036057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B8227B0-E750-D280-80DF-EDB12163006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p>
        </p:txBody>
      </p:sp>
      <p:sp>
        <p:nvSpPr>
          <p:cNvPr id="3" name="Textplatzhalter 2">
            <a:extLst>
              <a:ext uri="{FF2B5EF4-FFF2-40B4-BE49-F238E27FC236}">
                <a16:creationId xmlns:a16="http://schemas.microsoft.com/office/drawing/2014/main" id="{ADAFCE21-6431-1C74-3AA3-DD686CBCC21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8F8CA1D2-2FB8-7625-B756-F27E355B487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CD7BAA9-67BF-4C11-88EA-504FD5F145C3}" type="datetimeFigureOut">
              <a:rPr lang="de-DE" smtClean="0"/>
              <a:t>25.06.2024</a:t>
            </a:fld>
            <a:endParaRPr lang="de-DE"/>
          </a:p>
        </p:txBody>
      </p:sp>
      <p:sp>
        <p:nvSpPr>
          <p:cNvPr id="5" name="Fußzeilenplatzhalter 4">
            <a:extLst>
              <a:ext uri="{FF2B5EF4-FFF2-40B4-BE49-F238E27FC236}">
                <a16:creationId xmlns:a16="http://schemas.microsoft.com/office/drawing/2014/main" id="{890E073F-AC37-880A-DA8B-F1ECAD06B8B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a:extLst>
              <a:ext uri="{FF2B5EF4-FFF2-40B4-BE49-F238E27FC236}">
                <a16:creationId xmlns:a16="http://schemas.microsoft.com/office/drawing/2014/main" id="{7F761676-9856-1C9C-1494-CD900BA92F9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762567-C06D-491D-9A17-86F2AC931068}" type="slidenum">
              <a:rPr lang="de-DE" smtClean="0"/>
              <a:t>‹Nr.›</a:t>
            </a:fld>
            <a:endParaRPr lang="de-DE"/>
          </a:p>
        </p:txBody>
      </p:sp>
    </p:spTree>
    <p:extLst>
      <p:ext uri="{BB962C8B-B14F-4D97-AF65-F5344CB8AC3E}">
        <p14:creationId xmlns:p14="http://schemas.microsoft.com/office/powerpoint/2010/main" val="15351094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Layout" Target="../slideLayouts/slideLayout12.xml"/><Relationship Id="rId1" Type="http://schemas.openxmlformats.org/officeDocument/2006/relationships/themeOverride" Target="../theme/themeOverride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hyperlink" Target="https://www.bfv.de/bildung-und-foerderung/ausbildung-und-schulungen/vereinsmitarbeiter/dfb-mobil" TargetMode="External"/><Relationship Id="rId2" Type="http://schemas.openxmlformats.org/officeDocument/2006/relationships/hyperlink" Target="https://www.bfv.de/news/trainer/2022/07/16-weitere-kindertrainer-ausbildungen-im-herbst-2022" TargetMode="External"/><Relationship Id="rId1" Type="http://schemas.openxmlformats.org/officeDocument/2006/relationships/slideLayout" Target="../slideLayouts/slideLayout12.xml"/><Relationship Id="rId4" Type="http://schemas.openxmlformats.org/officeDocument/2006/relationships/hyperlink" Target="https://www.bfv.de/bildung-und-foerderung/ausbildung-und-schulungen/vereinsmitarbeiter/betreuer-schulungen"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themeOverride" Target="../theme/themeOverride2.xml"/></Relationships>
</file>

<file path=ppt/slides/_rels/slide2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themeOverride" Target="../theme/themeOverride3.xml"/><Relationship Id="rId5" Type="http://schemas.openxmlformats.org/officeDocument/2006/relationships/hyperlink" Target="https://www.bfv.de/binaries/content/assets/inhalt/spielbetrieb-verbandsleben/paesse-und-vereinswechsel/sonderspielrechte/2022-08-24_antrag-zuruckstellung-jungere-b--und-c-juniorinnen-zu-junioren.pdf" TargetMode="External"/><Relationship Id="rId4" Type="http://schemas.openxmlformats.org/officeDocument/2006/relationships/hyperlink" Target="https://www.bfv.de/binaries/content/assets/inhalt/spielbetrieb-verbandsleben/paesse-und-vereinswechsel/sonderspielrechte/antrag-zurueckstellung-junioren-juniorinnen.pdf" TargetMode="External"/></Relationships>
</file>

<file path=ppt/slides/_rels/slide2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themeOverride" Target="../theme/themeOverride4.xml"/><Relationship Id="rId4" Type="http://schemas.openxmlformats.org/officeDocument/2006/relationships/hyperlink" Target="https://www.bfv.de/binaries/content/assets/inhalt/spielbetrieb-verbandsleben/paesse-und-vereinswechsel/einverstandniserklarungen/2022-07-15_einverstandniserklarung-juniorinnen-bei-junioren.pdf" TargetMode="External"/></Relationships>
</file>

<file path=ppt/slides/_rels/slide2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themeOverride" Target="../theme/themeOverride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themeOverride" Target="../theme/themeOverride6.xml"/><Relationship Id="rId4" Type="http://schemas.openxmlformats.org/officeDocument/2006/relationships/hyperlink" Target="https://www.bfv.de/binaries/content/assets/inhalt/spielbetrieb-verbandsleben/paesse-und-vereinswechsel/sonderspielrechte/antrag-zweitspielrecht-juniorinnen.pdf" TargetMode="External"/></Relationships>
</file>

<file path=ppt/slides/_rels/slide3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themeOverride" Target="../theme/themeOverride7.xml"/><Relationship Id="rId4" Type="http://schemas.openxmlformats.org/officeDocument/2006/relationships/hyperlink" Target="mailto:elisabeth.bauer-16@t-online.de" TargetMode="Externa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hyperlink" Target="https://www.bfv.de/der-bfv/satzung-und-richtlinien/bfv-satzung-und-ordnungen" TargetMode="Externa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idx="4294967295"/>
          </p:nvPr>
        </p:nvSpPr>
        <p:spPr>
          <a:xfrm>
            <a:off x="914400" y="1872841"/>
            <a:ext cx="10363200" cy="2447368"/>
          </a:xfrm>
          <a:prstGeom prst="rect">
            <a:avLst/>
          </a:prstGeom>
        </p:spPr>
        <p:txBody>
          <a:bodyPr>
            <a:normAutofit fontScale="90000"/>
          </a:bodyPr>
          <a:lstStyle/>
          <a:p>
            <a:pPr algn="ctr"/>
            <a:r>
              <a:rPr lang="de-DE" sz="5333" b="1" dirty="0">
                <a:solidFill>
                  <a:srgbClr val="006AB3"/>
                </a:solidFill>
                <a:latin typeface="Arial"/>
                <a:cs typeface="Arial"/>
              </a:rPr>
              <a:t>Junioren Online-Sommertagung </a:t>
            </a:r>
            <a:r>
              <a:rPr lang="de-DE" sz="5333" b="1" dirty="0" err="1">
                <a:solidFill>
                  <a:srgbClr val="006AB3"/>
                </a:solidFill>
                <a:latin typeface="Arial"/>
                <a:cs typeface="Arial"/>
              </a:rPr>
              <a:t>Fussballkreis</a:t>
            </a:r>
            <a:r>
              <a:rPr lang="de-DE" sz="5333" b="1" dirty="0">
                <a:solidFill>
                  <a:srgbClr val="006AB3"/>
                </a:solidFill>
                <a:latin typeface="Arial"/>
                <a:cs typeface="Arial"/>
              </a:rPr>
              <a:t> </a:t>
            </a:r>
            <a:r>
              <a:rPr lang="de-DE" sz="5333" b="1" dirty="0" err="1">
                <a:solidFill>
                  <a:srgbClr val="006AB3"/>
                </a:solidFill>
                <a:latin typeface="Arial"/>
                <a:cs typeface="Arial"/>
              </a:rPr>
              <a:t>Ndb.West</a:t>
            </a:r>
            <a:br>
              <a:rPr lang="de-DE" sz="5333" b="1" dirty="0">
                <a:solidFill>
                  <a:srgbClr val="006AB3"/>
                </a:solidFill>
                <a:latin typeface="Arial"/>
                <a:cs typeface="Arial"/>
              </a:rPr>
            </a:br>
            <a:br>
              <a:rPr lang="de-DE" sz="5333" b="1" dirty="0">
                <a:solidFill>
                  <a:srgbClr val="006AB3"/>
                </a:solidFill>
                <a:latin typeface="Arial"/>
                <a:cs typeface="Arial"/>
              </a:rPr>
            </a:br>
            <a:r>
              <a:rPr lang="de-DE" sz="2933" b="1" dirty="0">
                <a:solidFill>
                  <a:srgbClr val="006AB3"/>
                </a:solidFill>
                <a:latin typeface="Arial"/>
                <a:cs typeface="Arial"/>
              </a:rPr>
              <a:t>25.06.2024</a:t>
            </a:r>
            <a:endParaRPr lang="de-DE" sz="2933" dirty="0">
              <a:solidFill>
                <a:srgbClr val="006AB3"/>
              </a:solidFill>
              <a:latin typeface="Arial"/>
              <a:cs typeface="Arial"/>
            </a:endParaRPr>
          </a:p>
        </p:txBody>
      </p:sp>
    </p:spTree>
    <p:extLst>
      <p:ext uri="{BB962C8B-B14F-4D97-AF65-F5344CB8AC3E}">
        <p14:creationId xmlns:p14="http://schemas.microsoft.com/office/powerpoint/2010/main" val="6164510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4"/>
          </p:nvPr>
        </p:nvSpPr>
        <p:spPr/>
        <p:txBody>
          <a:bodyPr/>
          <a:lstStyle/>
          <a:p>
            <a:fld id="{9A437690-90EA-9244-B847-69FB41E58DCC}" type="slidenum">
              <a:rPr lang="de-DE" smtClean="0"/>
              <a:t>10</a:t>
            </a:fld>
            <a:endParaRPr lang="de-DE" dirty="0"/>
          </a:p>
        </p:txBody>
      </p:sp>
      <p:sp>
        <p:nvSpPr>
          <p:cNvPr id="3" name="Titel 1"/>
          <p:cNvSpPr txBox="1">
            <a:spLocks/>
          </p:cNvSpPr>
          <p:nvPr/>
        </p:nvSpPr>
        <p:spPr>
          <a:xfrm>
            <a:off x="4743310" y="0"/>
            <a:ext cx="7448689" cy="781459"/>
          </a:xfrm>
          <a:prstGeom prst="rect">
            <a:avLst/>
          </a:prstGeom>
        </p:spPr>
        <p:txBody>
          <a:bodyPr vert="horz" lIns="121920" tIns="60960" rIns="121920" bIns="60960" rtlCol="0" anchor="ctr">
            <a:normAutofit fontScale="975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r"/>
            <a:r>
              <a:rPr lang="de-DE" sz="3733" dirty="0">
                <a:solidFill>
                  <a:srgbClr val="006AB3"/>
                </a:solidFill>
                <a:latin typeface="TheSans 8-ExtraBold"/>
                <a:cs typeface="TheSans 8-ExtraBold"/>
              </a:rPr>
              <a:t>A-Junioren</a:t>
            </a:r>
            <a:endParaRPr lang="de-DE" sz="3733" b="1" dirty="0">
              <a:solidFill>
                <a:srgbClr val="006AB3"/>
              </a:solidFill>
              <a:latin typeface="Arial"/>
              <a:cs typeface="Arial"/>
            </a:endParaRPr>
          </a:p>
        </p:txBody>
      </p:sp>
      <p:sp>
        <p:nvSpPr>
          <p:cNvPr id="4" name="Textfeld 3"/>
          <p:cNvSpPr txBox="1"/>
          <p:nvPr/>
        </p:nvSpPr>
        <p:spPr>
          <a:xfrm>
            <a:off x="446097" y="1494749"/>
            <a:ext cx="11299807" cy="3540200"/>
          </a:xfrm>
          <a:prstGeom prst="rect">
            <a:avLst/>
          </a:prstGeom>
          <a:noFill/>
        </p:spPr>
        <p:txBody>
          <a:bodyPr wrap="square" rtlCol="0">
            <a:spAutoFit/>
          </a:bodyPr>
          <a:lstStyle/>
          <a:p>
            <a:pPr algn="just"/>
            <a:r>
              <a:rPr lang="de-DE" sz="1867" dirty="0"/>
              <a:t>A-Junioren haben ein </a:t>
            </a:r>
            <a:r>
              <a:rPr lang="de-DE" sz="1867" u="sng" dirty="0"/>
              <a:t>Sonder</a:t>
            </a:r>
            <a:r>
              <a:rPr lang="de-DE" sz="1867" dirty="0"/>
              <a:t>-Spielrecht in Herrenmannschaften (§ 34 JO)</a:t>
            </a:r>
          </a:p>
          <a:p>
            <a:pPr algn="just"/>
            <a:endParaRPr lang="de-DE" sz="1867" dirty="0"/>
          </a:p>
          <a:p>
            <a:pPr algn="just"/>
            <a:r>
              <a:rPr lang="de-DE" sz="1867" dirty="0"/>
              <a:t>Dieses wird entzogen, wenn</a:t>
            </a:r>
          </a:p>
          <a:p>
            <a:pPr algn="just"/>
            <a:endParaRPr lang="de-DE" sz="1867" dirty="0"/>
          </a:p>
          <a:p>
            <a:pPr marL="380990" indent="-380990" algn="just">
              <a:buFont typeface="Wingdings" pitchFamily="2" charset="2"/>
              <a:buChar char="Ø"/>
            </a:pPr>
            <a:r>
              <a:rPr lang="de-DE" sz="1867" dirty="0"/>
              <a:t>Mannschaft zu einem Spiel nicht antritt</a:t>
            </a:r>
          </a:p>
          <a:p>
            <a:pPr marL="380990" indent="-380990" algn="just">
              <a:buFont typeface="Wingdings" pitchFamily="2" charset="2"/>
              <a:buChar char="Ø"/>
            </a:pPr>
            <a:r>
              <a:rPr lang="de-DE" sz="1867" dirty="0"/>
              <a:t>Mannschaft vom Spielbetrieb abgemeldet wird</a:t>
            </a:r>
          </a:p>
          <a:p>
            <a:pPr algn="just"/>
            <a:endParaRPr lang="de-DE" sz="1867" dirty="0"/>
          </a:p>
          <a:p>
            <a:pPr algn="just"/>
            <a:endParaRPr lang="de-DE" sz="1867" dirty="0"/>
          </a:p>
          <a:p>
            <a:pPr algn="just"/>
            <a:r>
              <a:rPr lang="de-DE" sz="1867" dirty="0"/>
              <a:t>Der Verein entzieht damit den Spieler(</a:t>
            </a:r>
            <a:r>
              <a:rPr lang="de-DE" sz="1867" dirty="0" err="1"/>
              <a:t>n</a:t>
            </a:r>
            <a:r>
              <a:rPr lang="de-DE" sz="1867" dirty="0"/>
              <a:t>) eine Spielmöglichkeit – nicht der BFV!</a:t>
            </a:r>
          </a:p>
          <a:p>
            <a:pPr algn="just"/>
            <a:endParaRPr lang="de-DE" sz="1867" dirty="0"/>
          </a:p>
          <a:p>
            <a:pPr algn="just"/>
            <a:endParaRPr lang="de-DE" sz="1867" dirty="0"/>
          </a:p>
          <a:p>
            <a:pPr algn="just"/>
            <a:endParaRPr lang="de-DE" sz="1867" dirty="0"/>
          </a:p>
        </p:txBody>
      </p:sp>
    </p:spTree>
    <p:extLst>
      <p:ext uri="{BB962C8B-B14F-4D97-AF65-F5344CB8AC3E}">
        <p14:creationId xmlns:p14="http://schemas.microsoft.com/office/powerpoint/2010/main" val="39916053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a:extLst>
              <a:ext uri="{FF2B5EF4-FFF2-40B4-BE49-F238E27FC236}">
                <a16:creationId xmlns:a16="http://schemas.microsoft.com/office/drawing/2014/main" id="{49CCCE0A-F362-3166-C418-3BE27644B809}"/>
              </a:ext>
            </a:extLst>
          </p:cNvPr>
          <p:cNvSpPr txBox="1"/>
          <p:nvPr/>
        </p:nvSpPr>
        <p:spPr>
          <a:xfrm>
            <a:off x="3985847" y="867508"/>
            <a:ext cx="5580184" cy="461665"/>
          </a:xfrm>
          <a:prstGeom prst="rect">
            <a:avLst/>
          </a:prstGeom>
          <a:noFill/>
        </p:spPr>
        <p:txBody>
          <a:bodyPr wrap="square" rtlCol="0">
            <a:spAutoFit/>
          </a:bodyPr>
          <a:lstStyle/>
          <a:p>
            <a:r>
              <a:rPr lang="de-DE" sz="2400" dirty="0">
                <a:solidFill>
                  <a:srgbClr val="FF0000"/>
                </a:solidFill>
              </a:rPr>
              <a:t>A/B/C/D-Junioren</a:t>
            </a:r>
          </a:p>
        </p:txBody>
      </p:sp>
      <p:sp>
        <p:nvSpPr>
          <p:cNvPr id="3" name="Textfeld 2">
            <a:extLst>
              <a:ext uri="{FF2B5EF4-FFF2-40B4-BE49-F238E27FC236}">
                <a16:creationId xmlns:a16="http://schemas.microsoft.com/office/drawing/2014/main" id="{1B82A7A3-185E-7C6A-AF6A-0A06C4F80C84}"/>
              </a:ext>
            </a:extLst>
          </p:cNvPr>
          <p:cNvSpPr txBox="1"/>
          <p:nvPr/>
        </p:nvSpPr>
        <p:spPr>
          <a:xfrm>
            <a:off x="1992922" y="1961662"/>
            <a:ext cx="8456246" cy="4524315"/>
          </a:xfrm>
          <a:prstGeom prst="rect">
            <a:avLst/>
          </a:prstGeom>
          <a:noFill/>
        </p:spPr>
        <p:txBody>
          <a:bodyPr wrap="square" rtlCol="0">
            <a:spAutoFit/>
          </a:bodyPr>
          <a:lstStyle/>
          <a:p>
            <a:r>
              <a:rPr lang="de-DE" dirty="0"/>
              <a:t>Bei den C-Junioren wird es in der Spielzeit 2024/2025 wieder eine KK geben.</a:t>
            </a:r>
          </a:p>
          <a:p>
            <a:endParaRPr lang="de-DE" dirty="0"/>
          </a:p>
          <a:p>
            <a:r>
              <a:rPr lang="de-DE" dirty="0"/>
              <a:t>Die Vereine können ihre C-Junioren in der Gruppe, Kreisklasse oder Kreisliga melden. Sobald das Meldefenster geschlossen ist werden wir uns die Meldungen in der KK ansehen. Sollten es nur Meldungen für eine oder zwei Ligen sein, werden wir die Vereine  informieren und ihnen noch die Möglichkeit geben in die Kreisliga oder Gruppe zu wechseln.</a:t>
            </a:r>
          </a:p>
          <a:p>
            <a:endParaRPr lang="de-DE" dirty="0"/>
          </a:p>
          <a:p>
            <a:r>
              <a:rPr lang="de-DE" dirty="0"/>
              <a:t>Bei den A- und B-Junioren wird es nach aktuellem Stand  keine KK geben.</a:t>
            </a:r>
          </a:p>
          <a:p>
            <a:endParaRPr lang="de-DE" dirty="0"/>
          </a:p>
          <a:p>
            <a:r>
              <a:rPr lang="de-DE" dirty="0"/>
              <a:t>Bei den D-Junioren werden die Spiele in der KK soweit SR zur Verfügung stehen wieder besetzt (vermutlich die Spiele die am Freitag stattfinden) Bitte rechtzeitig vor dem Spiel prüfen, ob eine SR eingeteilt ist.</a:t>
            </a:r>
          </a:p>
          <a:p>
            <a:endParaRPr lang="de-DE" dirty="0"/>
          </a:p>
          <a:p>
            <a:endParaRPr lang="de-DE" dirty="0"/>
          </a:p>
          <a:p>
            <a:r>
              <a:rPr lang="de-DE" dirty="0"/>
              <a:t> </a:t>
            </a:r>
          </a:p>
        </p:txBody>
      </p:sp>
    </p:spTree>
    <p:extLst>
      <p:ext uri="{BB962C8B-B14F-4D97-AF65-F5344CB8AC3E}">
        <p14:creationId xmlns:p14="http://schemas.microsoft.com/office/powerpoint/2010/main" val="30241824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a:extLst>
              <a:ext uri="{FF2B5EF4-FFF2-40B4-BE49-F238E27FC236}">
                <a16:creationId xmlns:a16="http://schemas.microsoft.com/office/drawing/2014/main" id="{CACA553C-5734-E7F7-82C1-DC3AD0DD2A3B}"/>
              </a:ext>
            </a:extLst>
          </p:cNvPr>
          <p:cNvSpPr txBox="1"/>
          <p:nvPr/>
        </p:nvSpPr>
        <p:spPr>
          <a:xfrm>
            <a:off x="3790462" y="570523"/>
            <a:ext cx="5181600" cy="523220"/>
          </a:xfrm>
          <a:prstGeom prst="rect">
            <a:avLst/>
          </a:prstGeom>
          <a:noFill/>
        </p:spPr>
        <p:txBody>
          <a:bodyPr wrap="square" rtlCol="0">
            <a:spAutoFit/>
          </a:bodyPr>
          <a:lstStyle/>
          <a:p>
            <a:r>
              <a:rPr lang="de-DE" sz="2800" dirty="0">
                <a:solidFill>
                  <a:srgbClr val="FF0000"/>
                </a:solidFill>
              </a:rPr>
              <a:t>Erster Spieltag und Pokaltermine</a:t>
            </a:r>
          </a:p>
        </p:txBody>
      </p:sp>
      <p:sp>
        <p:nvSpPr>
          <p:cNvPr id="3" name="Textfeld 2">
            <a:extLst>
              <a:ext uri="{FF2B5EF4-FFF2-40B4-BE49-F238E27FC236}">
                <a16:creationId xmlns:a16="http://schemas.microsoft.com/office/drawing/2014/main" id="{9EEED9EE-7728-4D97-B789-5835F97AB73E}"/>
              </a:ext>
            </a:extLst>
          </p:cNvPr>
          <p:cNvSpPr txBox="1"/>
          <p:nvPr/>
        </p:nvSpPr>
        <p:spPr>
          <a:xfrm>
            <a:off x="1547446" y="1343835"/>
            <a:ext cx="8901723" cy="4801314"/>
          </a:xfrm>
          <a:prstGeom prst="rect">
            <a:avLst/>
          </a:prstGeom>
          <a:noFill/>
        </p:spPr>
        <p:txBody>
          <a:bodyPr wrap="square" rtlCol="0">
            <a:spAutoFit/>
          </a:bodyPr>
          <a:lstStyle/>
          <a:p>
            <a:r>
              <a:rPr lang="de-DE" dirty="0"/>
              <a:t>Spielbeginn Ligen:</a:t>
            </a:r>
          </a:p>
          <a:p>
            <a:endParaRPr lang="de-DE" dirty="0"/>
          </a:p>
          <a:p>
            <a:r>
              <a:rPr lang="de-DE" dirty="0"/>
              <a:t>A-Junioren: erster Spieltag	12er  31.08-01.09. / 10 er   06.-08.09. / 8er 13.-15.09.</a:t>
            </a:r>
          </a:p>
          <a:p>
            <a:r>
              <a:rPr lang="de-DE" dirty="0"/>
              <a:t>B-Junioren: erster Spieltag	12er  31.08-01.09. / 10 er   06.-08.09. / 8er 13.-15.09.</a:t>
            </a:r>
          </a:p>
          <a:p>
            <a:r>
              <a:rPr lang="de-DE" dirty="0"/>
              <a:t>C-Junioren: erster Spieltag	12er  31.08-01.09. / 10 er   06.-08.09. / 8er 13.-15.09. </a:t>
            </a:r>
          </a:p>
          <a:p>
            <a:r>
              <a:rPr lang="de-DE" dirty="0"/>
              <a:t>D-Junioren: erster Spieltag	12er  31.08-01.09. / 10 er   06.-08.09. / 8er 13.-15.09.</a:t>
            </a:r>
          </a:p>
          <a:p>
            <a:r>
              <a:rPr lang="de-DE" dirty="0"/>
              <a:t>D6/E-Junioren: erster Spieltag 	Kalenderwoche 37</a:t>
            </a:r>
          </a:p>
          <a:p>
            <a:r>
              <a:rPr lang="de-DE" dirty="0" err="1"/>
              <a:t>Minifussball</a:t>
            </a:r>
            <a:r>
              <a:rPr lang="de-DE" dirty="0"/>
              <a:t>: erster Spieltag	  	Kalenderwoche 37</a:t>
            </a:r>
          </a:p>
          <a:p>
            <a:endParaRPr lang="de-DE" dirty="0"/>
          </a:p>
          <a:p>
            <a:r>
              <a:rPr lang="de-DE" dirty="0"/>
              <a:t>Pokale:</a:t>
            </a:r>
          </a:p>
          <a:p>
            <a:endParaRPr lang="de-DE" dirty="0"/>
          </a:p>
          <a:p>
            <a:r>
              <a:rPr lang="de-DE" dirty="0"/>
              <a:t>A-Junioren: BFV Pokal 17.08.24; BMW Pokale 24.08.24</a:t>
            </a:r>
          </a:p>
          <a:p>
            <a:r>
              <a:rPr lang="de-DE" dirty="0"/>
              <a:t>B-Junioren: BFV Pokal 17.08.24</a:t>
            </a:r>
          </a:p>
          <a:p>
            <a:r>
              <a:rPr lang="de-DE" dirty="0"/>
              <a:t>C-Junioren: Bau-Pokal 17.08.24</a:t>
            </a:r>
          </a:p>
          <a:p>
            <a:r>
              <a:rPr lang="de-DE" dirty="0"/>
              <a:t>D-Junioren: Früchte Eder-Cup 17.08.24</a:t>
            </a:r>
          </a:p>
          <a:p>
            <a:r>
              <a:rPr lang="de-DE" dirty="0"/>
              <a:t>Alle andern Pokale starten später. Termine werden schnellstmöglich bekannt gegeben.</a:t>
            </a:r>
          </a:p>
          <a:p>
            <a:endParaRPr lang="de-DE" dirty="0"/>
          </a:p>
        </p:txBody>
      </p:sp>
    </p:spTree>
    <p:extLst>
      <p:ext uri="{BB962C8B-B14F-4D97-AF65-F5344CB8AC3E}">
        <p14:creationId xmlns:p14="http://schemas.microsoft.com/office/powerpoint/2010/main" val="23932633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a:extLst>
              <a:ext uri="{FF2B5EF4-FFF2-40B4-BE49-F238E27FC236}">
                <a16:creationId xmlns:a16="http://schemas.microsoft.com/office/drawing/2014/main" id="{D3D3B39D-04B9-1512-AFFE-C1F989258054}"/>
              </a:ext>
            </a:extLst>
          </p:cNvPr>
          <p:cNvSpPr txBox="1"/>
          <p:nvPr/>
        </p:nvSpPr>
        <p:spPr>
          <a:xfrm>
            <a:off x="2445489" y="1956391"/>
            <a:ext cx="6666614" cy="707886"/>
          </a:xfrm>
          <a:prstGeom prst="rect">
            <a:avLst/>
          </a:prstGeom>
          <a:noFill/>
        </p:spPr>
        <p:txBody>
          <a:bodyPr wrap="square" rtlCol="0">
            <a:spAutoFit/>
          </a:bodyPr>
          <a:lstStyle/>
          <a:p>
            <a:r>
              <a:rPr lang="de-DE" sz="4000" dirty="0">
                <a:solidFill>
                  <a:srgbClr val="FF0000"/>
                </a:solidFill>
              </a:rPr>
              <a:t>4. Verschiedene Informationen</a:t>
            </a:r>
          </a:p>
        </p:txBody>
      </p:sp>
    </p:spTree>
    <p:extLst>
      <p:ext uri="{BB962C8B-B14F-4D97-AF65-F5344CB8AC3E}">
        <p14:creationId xmlns:p14="http://schemas.microsoft.com/office/powerpoint/2010/main" val="8030057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691960E1-B648-A25F-5488-48D5C51AFFDD}"/>
              </a:ext>
            </a:extLst>
          </p:cNvPr>
          <p:cNvSpPr txBox="1"/>
          <p:nvPr/>
        </p:nvSpPr>
        <p:spPr>
          <a:xfrm>
            <a:off x="664308" y="2488313"/>
            <a:ext cx="10863384" cy="2862322"/>
          </a:xfrm>
          <a:prstGeom prst="rect">
            <a:avLst/>
          </a:prstGeom>
          <a:noFill/>
        </p:spPr>
        <p:txBody>
          <a:bodyPr wrap="square">
            <a:spAutoFit/>
          </a:bodyPr>
          <a:lstStyle/>
          <a:p>
            <a:r>
              <a:rPr lang="de-DE" dirty="0"/>
              <a:t>In den Gruppen, KK und KL  sind alle Spiele des letzten Spieltags der jeweiligen Staffeln am gleichen Tag anzusetzen. Eine Vorverlegung eines Spiels ist über das BFV Postfach beim zuständigen Spielleiter zu beantragen. Hat das Spiel keinen Einfluss auf Meisterschaft und Aufstiegsrecht, kann der Spielleiter die Verlegung genehmigen.</a:t>
            </a:r>
          </a:p>
          <a:p>
            <a:endParaRPr lang="de-DE" dirty="0"/>
          </a:p>
          <a:p>
            <a:r>
              <a:rPr lang="de-DE" dirty="0"/>
              <a:t>Bei den Kleinfeldmannschaften D6/E/F muss der letzte Spieltag nicht gemeinsam gespielt werden. Es können auf Antrag beim Spielleiter auch Spiele nach dem letzten Spieltag durchgeführt werden. Grundsätzlich sollte aber der letzte Spieltag eingehalten werden.</a:t>
            </a:r>
          </a:p>
          <a:p>
            <a:endParaRPr lang="de-DE" dirty="0"/>
          </a:p>
          <a:p>
            <a:r>
              <a:rPr lang="de-DE" dirty="0"/>
              <a:t>Sollte durch äußere Einflüsse vermehrt Spiele oder ganze Spieltage ausfallen, kann der KJA die Spielzeit über den letzten Spieltag hinaus verlängern </a:t>
            </a:r>
          </a:p>
        </p:txBody>
      </p:sp>
      <p:sp>
        <p:nvSpPr>
          <p:cNvPr id="4" name="Textfeld 3">
            <a:extLst>
              <a:ext uri="{FF2B5EF4-FFF2-40B4-BE49-F238E27FC236}">
                <a16:creationId xmlns:a16="http://schemas.microsoft.com/office/drawing/2014/main" id="{A2716341-8950-FE33-A913-297C70E62960}"/>
              </a:ext>
            </a:extLst>
          </p:cNvPr>
          <p:cNvSpPr txBox="1"/>
          <p:nvPr/>
        </p:nvSpPr>
        <p:spPr>
          <a:xfrm>
            <a:off x="3454400" y="1230366"/>
            <a:ext cx="5080000" cy="523220"/>
          </a:xfrm>
          <a:prstGeom prst="rect">
            <a:avLst/>
          </a:prstGeom>
          <a:noFill/>
        </p:spPr>
        <p:txBody>
          <a:bodyPr wrap="square" rtlCol="0">
            <a:spAutoFit/>
          </a:bodyPr>
          <a:lstStyle/>
          <a:p>
            <a:r>
              <a:rPr lang="de-DE" sz="2800" dirty="0">
                <a:solidFill>
                  <a:srgbClr val="FF0000"/>
                </a:solidFill>
              </a:rPr>
              <a:t>Letzter Spieltag Saison 2024/2025</a:t>
            </a:r>
          </a:p>
        </p:txBody>
      </p:sp>
    </p:spTree>
    <p:extLst>
      <p:ext uri="{BB962C8B-B14F-4D97-AF65-F5344CB8AC3E}">
        <p14:creationId xmlns:p14="http://schemas.microsoft.com/office/powerpoint/2010/main" val="448144919"/>
      </p:ext>
    </p:extLst>
  </p:cSld>
  <p:clrMapOvr>
    <a:overrideClrMapping bg1="lt1" tx1="dk1" bg2="lt2" tx2="dk2" accent1="accent1" accent2="accent2" accent3="accent3" accent4="accent4" accent5="accent5" accent6="accent6" hlink="hlink" folHlink="folHlink"/>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idx="4294967295"/>
          </p:nvPr>
        </p:nvSpPr>
        <p:spPr>
          <a:xfrm>
            <a:off x="907055" y="1731604"/>
            <a:ext cx="10377889" cy="3394792"/>
          </a:xfrm>
          <a:prstGeom prst="rect">
            <a:avLst/>
          </a:prstGeom>
        </p:spPr>
        <p:txBody>
          <a:bodyPr>
            <a:normAutofit/>
          </a:bodyPr>
          <a:lstStyle/>
          <a:p>
            <a:pPr algn="ctr"/>
            <a:br>
              <a:rPr lang="de-DE" sz="2933" dirty="0">
                <a:solidFill>
                  <a:srgbClr val="006AB3"/>
                </a:solidFill>
                <a:latin typeface="Arial"/>
                <a:cs typeface="Arial"/>
              </a:rPr>
            </a:br>
            <a:endParaRPr lang="de-DE" sz="2933" dirty="0">
              <a:solidFill>
                <a:srgbClr val="006AB3"/>
              </a:solidFill>
              <a:latin typeface="Arial"/>
              <a:cs typeface="Arial"/>
            </a:endParaRPr>
          </a:p>
        </p:txBody>
      </p:sp>
      <p:sp>
        <p:nvSpPr>
          <p:cNvPr id="3" name="Textfeld 2">
            <a:extLst>
              <a:ext uri="{FF2B5EF4-FFF2-40B4-BE49-F238E27FC236}">
                <a16:creationId xmlns:a16="http://schemas.microsoft.com/office/drawing/2014/main" id="{4F229BDB-EC2F-8AA8-4319-A05492FB9623}"/>
              </a:ext>
            </a:extLst>
          </p:cNvPr>
          <p:cNvSpPr txBox="1"/>
          <p:nvPr/>
        </p:nvSpPr>
        <p:spPr>
          <a:xfrm>
            <a:off x="106326" y="432207"/>
            <a:ext cx="12085674" cy="5755422"/>
          </a:xfrm>
          <a:prstGeom prst="rect">
            <a:avLst/>
          </a:prstGeom>
          <a:noFill/>
        </p:spPr>
        <p:txBody>
          <a:bodyPr wrap="square" rtlCol="0">
            <a:spAutoFit/>
          </a:bodyPr>
          <a:lstStyle/>
          <a:p>
            <a:pPr algn="ctr"/>
            <a:r>
              <a:rPr lang="de-DE" sz="2400" dirty="0">
                <a:solidFill>
                  <a:srgbClr val="FF0000"/>
                </a:solidFill>
              </a:rPr>
              <a:t>Spielverlegungen</a:t>
            </a:r>
          </a:p>
          <a:p>
            <a:pPr algn="ctr"/>
            <a:endParaRPr lang="de-DE" sz="2400" dirty="0">
              <a:solidFill>
                <a:srgbClr val="FF0000"/>
              </a:solidFill>
            </a:endParaRPr>
          </a:p>
          <a:p>
            <a:r>
              <a:rPr lang="de-DE" sz="2000" dirty="0"/>
              <a:t>Die Zahl der Spielverlegungen hat stark zugenommen und kommen immer häufiger sehr kurzfristig. Darum bitte ich euch folgendes zu beachten:</a:t>
            </a:r>
          </a:p>
          <a:p>
            <a:endParaRPr lang="de-DE" sz="2000" dirty="0"/>
          </a:p>
          <a:p>
            <a:pPr marL="342900" indent="-342900">
              <a:buFontTx/>
              <a:buChar char="-"/>
            </a:pPr>
            <a:r>
              <a:rPr lang="de-DE" sz="2000" dirty="0"/>
              <a:t>Sobald die Spielpläne veröffentlicht sind prüfen ob die Termine möglich sind, um hier bereits frühzeitig die    Termine anzupassen. Der Verein der zustimmen muss, bitte immer schnellstmöglich zustimmen oder ablehnen (teilweise mehrere Wochen offene Anträge.)</a:t>
            </a:r>
          </a:p>
          <a:p>
            <a:pPr marL="342900" indent="-342900">
              <a:buFontTx/>
              <a:buChar char="-"/>
            </a:pPr>
            <a:r>
              <a:rPr lang="de-DE" sz="2000" dirty="0"/>
              <a:t>Sobald die Spielpläne frei gegen sind nur noch über Spiel Plus Verlegungen beantragen, solange möglich.</a:t>
            </a:r>
          </a:p>
          <a:p>
            <a:pPr marL="342900" indent="-342900">
              <a:buFontTx/>
              <a:buChar char="-"/>
            </a:pPr>
            <a:r>
              <a:rPr lang="de-DE" sz="2000" dirty="0"/>
              <a:t>Ist eine Verlegung über Spiel Plus nicht mehr möglich, bitte über das BFV Postfach die Verlegung beantragen. Zusätzlich kann der Spielleiter natürlich informiert werden, dass eine kurzfristige Verlegung nötig ist und ein Mail kommt. </a:t>
            </a:r>
            <a:r>
              <a:rPr lang="de-DE" sz="2000" dirty="0">
                <a:solidFill>
                  <a:srgbClr val="FF0000"/>
                </a:solidFill>
              </a:rPr>
              <a:t>Der Verleger des Spiels hat den Gegner und den SR zu informieren nicht der Spielleiter</a:t>
            </a:r>
          </a:p>
          <a:p>
            <a:pPr marL="342900" indent="-342900">
              <a:buFontTx/>
              <a:buChar char="-"/>
            </a:pPr>
            <a:r>
              <a:rPr lang="de-DE" sz="2000" dirty="0"/>
              <a:t>Bitte den Grund angeben, warum verlegt wird. Kein Grund ist : wurde mit Gegner abgestimmt, Verlegung abgesprochen.</a:t>
            </a:r>
          </a:p>
          <a:p>
            <a:pPr marL="342900" indent="-342900">
              <a:buFontTx/>
              <a:buChar char="-"/>
            </a:pPr>
            <a:r>
              <a:rPr lang="de-DE" sz="2000" dirty="0"/>
              <a:t>Wichtig: wenn eine Verlegung nicht über das Spiel Plus angelegt werden kann, bitte beim Mail (BFV Postfach)  die wichtigsten Daten zum Spiel angeben. Folgende Daten immer angeben, welcher Verein beantragt die Verlegung, welche Person stellt den Antrag und welche Funktion hat er, Spielnummer, Altersklasse, Spieldatum und Gegner.</a:t>
            </a:r>
          </a:p>
        </p:txBody>
      </p:sp>
    </p:spTree>
    <p:extLst>
      <p:ext uri="{BB962C8B-B14F-4D97-AF65-F5344CB8AC3E}">
        <p14:creationId xmlns:p14="http://schemas.microsoft.com/office/powerpoint/2010/main" val="25882451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a:extLst>
              <a:ext uri="{FF2B5EF4-FFF2-40B4-BE49-F238E27FC236}">
                <a16:creationId xmlns:a16="http://schemas.microsoft.com/office/drawing/2014/main" id="{3C433791-55D4-8D77-A399-97C0D77DB091}"/>
              </a:ext>
            </a:extLst>
          </p:cNvPr>
          <p:cNvSpPr txBox="1"/>
          <p:nvPr/>
        </p:nvSpPr>
        <p:spPr>
          <a:xfrm>
            <a:off x="2203938" y="1172307"/>
            <a:ext cx="7784124" cy="4247317"/>
          </a:xfrm>
          <a:prstGeom prst="rect">
            <a:avLst/>
          </a:prstGeom>
          <a:noFill/>
        </p:spPr>
        <p:txBody>
          <a:bodyPr wrap="square" rtlCol="0">
            <a:spAutoFit/>
          </a:bodyPr>
          <a:lstStyle/>
          <a:p>
            <a:r>
              <a:rPr lang="de-DE" dirty="0"/>
              <a:t>Sind Verlegungen nicht mehr im Spiel Plus zu beantragen oder kann das Spiel kurzfristig nicht stattfinden. Kann der Spielleiter per Telefon verständigt werden. Im Anschluss hat aber der offizielle Antrag über das BFV Postfach zu erfolgen.</a:t>
            </a:r>
          </a:p>
          <a:p>
            <a:endParaRPr lang="de-DE" dirty="0"/>
          </a:p>
          <a:p>
            <a:r>
              <a:rPr lang="de-DE" dirty="0"/>
              <a:t>Spiele die kurzfristig verschoben werden ( Vormittag auf Nachmittag, Samstag auf Sonntag) habe keinen Anspruch mehr auf einen Schiedsrichter. Die Schiedsrichter Gruppen behalten sich vor, diese Spiele nicht mehr zu besetzten. Bitte im Spiel Plus prüfen ob wieder ein SR eingeteilt wird.</a:t>
            </a:r>
          </a:p>
          <a:p>
            <a:endParaRPr lang="de-DE" dirty="0"/>
          </a:p>
          <a:p>
            <a:r>
              <a:rPr lang="de-DE" dirty="0"/>
              <a:t>Können Spiel nicht stattfinden und müssen vom Spielleiter abgesetzt werden, haben die Vereine innerhalb von 4 Tagen einen neuen Termin mitzuteilen. Der neue Termin hat innerhalb von 14 Tagen zu sein, oder am nächste Nachholspieltag.  Wird kein Termin mitgeteilt steht es dem Spielleiter frei, das Spiel auf dem, nach seiner Meinung passenden nächsten Termin zu verlegen. Eine weitere Verlegung muss wieder beantrag werden und ist wieder kostenpflichtig.</a:t>
            </a:r>
          </a:p>
        </p:txBody>
      </p:sp>
    </p:spTree>
    <p:extLst>
      <p:ext uri="{BB962C8B-B14F-4D97-AF65-F5344CB8AC3E}">
        <p14:creationId xmlns:p14="http://schemas.microsoft.com/office/powerpoint/2010/main" val="28195521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a:extLst>
              <a:ext uri="{FF2B5EF4-FFF2-40B4-BE49-F238E27FC236}">
                <a16:creationId xmlns:a16="http://schemas.microsoft.com/office/drawing/2014/main" id="{24D12930-58AE-ACD8-0958-A5266000AE3B}"/>
              </a:ext>
            </a:extLst>
          </p:cNvPr>
          <p:cNvSpPr txBox="1"/>
          <p:nvPr/>
        </p:nvSpPr>
        <p:spPr>
          <a:xfrm>
            <a:off x="1977292" y="1656862"/>
            <a:ext cx="6986954" cy="3139321"/>
          </a:xfrm>
          <a:prstGeom prst="rect">
            <a:avLst/>
          </a:prstGeom>
          <a:noFill/>
        </p:spPr>
        <p:txBody>
          <a:bodyPr wrap="square" rtlCol="0">
            <a:spAutoFit/>
          </a:bodyPr>
          <a:lstStyle/>
          <a:p>
            <a:r>
              <a:rPr lang="de-DE" dirty="0"/>
              <a:t>Nachholspieltage sind keine Spielfreien Tage, sondern Termine an den die Möglichkeit besteht ausgefallene Spiel nachzuholen. </a:t>
            </a:r>
          </a:p>
          <a:p>
            <a:endParaRPr lang="de-DE" dirty="0"/>
          </a:p>
          <a:p>
            <a:r>
              <a:rPr lang="de-DE" dirty="0"/>
              <a:t>Die Vorrunde endet mit dem letzten Nachholspieltag. Diese Nachholspieltage sind auf jeden Fall zu nutzen, bevor ein Spiel in das Frühjahr verschoben wird.</a:t>
            </a:r>
          </a:p>
          <a:p>
            <a:endParaRPr lang="de-DE" dirty="0"/>
          </a:p>
          <a:p>
            <a:r>
              <a:rPr lang="de-DE" dirty="0"/>
              <a:t>Ist dem Verein bekannt, dass die Sportplätze vor dem letzten Spieltag oder Nachholspieltag gesperrt werden, sind diese Spiele auf jeden Fall vorzuziehen. Sagt ein Verein mehr als ein Spiel wegen Platzsperre ab, kann ihm das Heimrecht entzogen.</a:t>
            </a:r>
          </a:p>
        </p:txBody>
      </p:sp>
    </p:spTree>
    <p:extLst>
      <p:ext uri="{BB962C8B-B14F-4D97-AF65-F5344CB8AC3E}">
        <p14:creationId xmlns:p14="http://schemas.microsoft.com/office/powerpoint/2010/main" val="31057600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a:extLst>
              <a:ext uri="{FF2B5EF4-FFF2-40B4-BE49-F238E27FC236}">
                <a16:creationId xmlns:a16="http://schemas.microsoft.com/office/drawing/2014/main" id="{3CCDF9A9-366C-0E48-39A8-27B13108BE34}"/>
              </a:ext>
            </a:extLst>
          </p:cNvPr>
          <p:cNvSpPr txBox="1"/>
          <p:nvPr/>
        </p:nvSpPr>
        <p:spPr>
          <a:xfrm>
            <a:off x="3860799" y="922215"/>
            <a:ext cx="5416062" cy="523220"/>
          </a:xfrm>
          <a:prstGeom prst="rect">
            <a:avLst/>
          </a:prstGeom>
          <a:noFill/>
        </p:spPr>
        <p:txBody>
          <a:bodyPr wrap="square" rtlCol="0">
            <a:spAutoFit/>
          </a:bodyPr>
          <a:lstStyle/>
          <a:p>
            <a:r>
              <a:rPr lang="de-DE" sz="2800" dirty="0">
                <a:solidFill>
                  <a:srgbClr val="FF0000"/>
                </a:solidFill>
              </a:rPr>
              <a:t>Verlegung von abgesetzten Spielen</a:t>
            </a:r>
          </a:p>
        </p:txBody>
      </p:sp>
      <p:sp>
        <p:nvSpPr>
          <p:cNvPr id="3" name="Textfeld 2">
            <a:extLst>
              <a:ext uri="{FF2B5EF4-FFF2-40B4-BE49-F238E27FC236}">
                <a16:creationId xmlns:a16="http://schemas.microsoft.com/office/drawing/2014/main" id="{95175535-A98B-21C3-AA2B-BE10170F44DA}"/>
              </a:ext>
            </a:extLst>
          </p:cNvPr>
          <p:cNvSpPr txBox="1"/>
          <p:nvPr/>
        </p:nvSpPr>
        <p:spPr>
          <a:xfrm>
            <a:off x="2879969" y="1758462"/>
            <a:ext cx="6432062" cy="3970318"/>
          </a:xfrm>
          <a:prstGeom prst="rect">
            <a:avLst/>
          </a:prstGeom>
          <a:noFill/>
        </p:spPr>
        <p:txBody>
          <a:bodyPr wrap="square" rtlCol="0">
            <a:spAutoFit/>
          </a:bodyPr>
          <a:lstStyle/>
          <a:p>
            <a:r>
              <a:rPr lang="de-DE" dirty="0"/>
              <a:t>Wurde ein Spiel auf Wunsch eines Vereins nach der Absprache mit dem </a:t>
            </a:r>
            <a:r>
              <a:rPr lang="de-DE" dirty="0" err="1"/>
              <a:t>Gegener</a:t>
            </a:r>
            <a:r>
              <a:rPr lang="de-DE" dirty="0"/>
              <a:t> abgesetzt, weil am ursprünglichem Spieltag das Spiel nicht möglich ist, haben die beiden Mannschaften schnellstmöglich einen neuen Termin zu vereinbaren. Sobald der Termin gefunden ist kann der Verein der die Absetzung beantragt hat eine Spielverlegung für das abgesetzte Spiel im Spiel Plus beantragen und der Gegner kann zustimmen. Bitte den Grund der damaligen Absetzung bei den Bemerkungen eintragen. Der Spielleiter bekommt so automatisch die Spielverlegung/Wiederansetzung und braucht somit nicht extra verständigt werden. Eine Anleitung wie ein abgesetztes Spiel verlegt werden kann, werden ich an die Vereine verschicken.</a:t>
            </a:r>
          </a:p>
          <a:p>
            <a:r>
              <a:rPr lang="de-DE" dirty="0">
                <a:solidFill>
                  <a:srgbClr val="FF0000"/>
                </a:solidFill>
              </a:rPr>
              <a:t>Wichtig: bitte prüfen, ob alle Trainer die nötigen Berechtigungen besitzen und wenn nötig noch erteilen. </a:t>
            </a:r>
          </a:p>
        </p:txBody>
      </p:sp>
    </p:spTree>
    <p:extLst>
      <p:ext uri="{BB962C8B-B14F-4D97-AF65-F5344CB8AC3E}">
        <p14:creationId xmlns:p14="http://schemas.microsoft.com/office/powerpoint/2010/main" val="7875808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a:extLst>
              <a:ext uri="{FF2B5EF4-FFF2-40B4-BE49-F238E27FC236}">
                <a16:creationId xmlns:a16="http://schemas.microsoft.com/office/drawing/2014/main" id="{2F1AA575-D000-18C7-C14E-D9127E6DA00A}"/>
              </a:ext>
            </a:extLst>
          </p:cNvPr>
          <p:cNvSpPr txBox="1"/>
          <p:nvPr/>
        </p:nvSpPr>
        <p:spPr>
          <a:xfrm>
            <a:off x="1398954" y="1688123"/>
            <a:ext cx="9401908" cy="2862322"/>
          </a:xfrm>
          <a:prstGeom prst="rect">
            <a:avLst/>
          </a:prstGeom>
          <a:noFill/>
        </p:spPr>
        <p:txBody>
          <a:bodyPr wrap="square" rtlCol="0">
            <a:spAutoFit/>
          </a:bodyPr>
          <a:lstStyle/>
          <a:p>
            <a:endParaRPr lang="de-DE" dirty="0"/>
          </a:p>
          <a:p>
            <a:r>
              <a:rPr lang="de-DE" dirty="0"/>
              <a:t>Ein Verlegungsantrag ist erst abgeschlossen, wenn der Verlegung zu oder nicht zugestimmt wurde. Solange der Verlegungsantrag noch offen ist, gilt das Spiel nicht als verlegt. </a:t>
            </a:r>
          </a:p>
          <a:p>
            <a:endParaRPr lang="de-DE" dirty="0"/>
          </a:p>
          <a:p>
            <a:r>
              <a:rPr lang="de-DE" dirty="0"/>
              <a:t>Durch die Flut der Mails an die Spielleiter, habe die Spielleiter die Benachrichtigung bei Spielverlegung so eingestellt, dass sie die Info erst bekommen, wenn der nicht antragstellende Verein den Antrag bearbeitet hat.</a:t>
            </a:r>
          </a:p>
          <a:p>
            <a:endParaRPr lang="de-DE" dirty="0"/>
          </a:p>
          <a:p>
            <a:r>
              <a:rPr lang="de-DE" dirty="0"/>
              <a:t>Der Antragsteller hat dafür zu sorgen, dass die Zustimmung so schnell wie möglich erfolgt. Es ist nicht die Aufgabe der Spielleiter sich um die offenen Verlegungsanträge zu kümmern.  </a:t>
            </a:r>
          </a:p>
        </p:txBody>
      </p:sp>
      <p:sp>
        <p:nvSpPr>
          <p:cNvPr id="3" name="Textfeld 2">
            <a:extLst>
              <a:ext uri="{FF2B5EF4-FFF2-40B4-BE49-F238E27FC236}">
                <a16:creationId xmlns:a16="http://schemas.microsoft.com/office/drawing/2014/main" id="{DCF02B14-12CB-84FB-B58B-23D628213E1D}"/>
              </a:ext>
            </a:extLst>
          </p:cNvPr>
          <p:cNvSpPr txBox="1"/>
          <p:nvPr/>
        </p:nvSpPr>
        <p:spPr>
          <a:xfrm>
            <a:off x="4532923" y="648677"/>
            <a:ext cx="3524738" cy="461665"/>
          </a:xfrm>
          <a:prstGeom prst="rect">
            <a:avLst/>
          </a:prstGeom>
          <a:noFill/>
        </p:spPr>
        <p:txBody>
          <a:bodyPr wrap="square" rtlCol="0">
            <a:spAutoFit/>
          </a:bodyPr>
          <a:lstStyle/>
          <a:p>
            <a:r>
              <a:rPr lang="de-DE" sz="2400" dirty="0">
                <a:solidFill>
                  <a:srgbClr val="FF0000"/>
                </a:solidFill>
              </a:rPr>
              <a:t>Offene Verlegungsanträge</a:t>
            </a:r>
          </a:p>
        </p:txBody>
      </p:sp>
    </p:spTree>
    <p:extLst>
      <p:ext uri="{BB962C8B-B14F-4D97-AF65-F5344CB8AC3E}">
        <p14:creationId xmlns:p14="http://schemas.microsoft.com/office/powerpoint/2010/main" val="18876949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idx="4294967295"/>
          </p:nvPr>
        </p:nvSpPr>
        <p:spPr>
          <a:xfrm>
            <a:off x="777866" y="2012959"/>
            <a:ext cx="10636268" cy="3520334"/>
          </a:xfrm>
          <a:prstGeom prst="rect">
            <a:avLst/>
          </a:prstGeom>
        </p:spPr>
        <p:txBody>
          <a:bodyPr>
            <a:normAutofit fontScale="90000"/>
          </a:bodyPr>
          <a:lstStyle/>
          <a:p>
            <a:r>
              <a:rPr lang="de-DE" sz="4800" dirty="0">
                <a:solidFill>
                  <a:srgbClr val="006AB3"/>
                </a:solidFill>
                <a:latin typeface="Arial"/>
                <a:cs typeface="Arial"/>
              </a:rPr>
              <a:t>Tagesordnung</a:t>
            </a:r>
            <a:br>
              <a:rPr lang="de-DE" sz="2933" dirty="0">
                <a:solidFill>
                  <a:srgbClr val="006AB3"/>
                </a:solidFill>
                <a:latin typeface="Arial"/>
                <a:cs typeface="Arial"/>
              </a:rPr>
            </a:br>
            <a:br>
              <a:rPr lang="de-DE" sz="2933" dirty="0">
                <a:solidFill>
                  <a:srgbClr val="006AB3"/>
                </a:solidFill>
                <a:latin typeface="Arial"/>
                <a:cs typeface="Arial"/>
              </a:rPr>
            </a:br>
            <a:r>
              <a:rPr lang="de-DE" sz="2933" dirty="0">
                <a:solidFill>
                  <a:srgbClr val="006AB3"/>
                </a:solidFill>
                <a:latin typeface="Arial"/>
                <a:cs typeface="Arial"/>
              </a:rPr>
              <a:t>1.Begrüßung</a:t>
            </a:r>
            <a:br>
              <a:rPr lang="de-DE" sz="2933" dirty="0">
                <a:solidFill>
                  <a:srgbClr val="006AB3"/>
                </a:solidFill>
                <a:latin typeface="Arial"/>
                <a:cs typeface="Arial"/>
              </a:rPr>
            </a:br>
            <a:r>
              <a:rPr lang="de-DE" sz="2933" dirty="0">
                <a:solidFill>
                  <a:srgbClr val="006AB3"/>
                </a:solidFill>
                <a:latin typeface="Arial"/>
                <a:cs typeface="Arial"/>
              </a:rPr>
              <a:t>2. neues aus Verband, Bezirk</a:t>
            </a:r>
            <a:br>
              <a:rPr lang="de-DE" sz="2933" dirty="0">
                <a:solidFill>
                  <a:srgbClr val="006AB3"/>
                </a:solidFill>
                <a:latin typeface="Arial"/>
                <a:cs typeface="Arial"/>
              </a:rPr>
            </a:br>
            <a:r>
              <a:rPr lang="de-DE" sz="2933" dirty="0">
                <a:solidFill>
                  <a:srgbClr val="006AB3"/>
                </a:solidFill>
                <a:latin typeface="Arial"/>
                <a:cs typeface="Arial"/>
              </a:rPr>
              <a:t>3. neues aus dem Kreis</a:t>
            </a:r>
            <a:br>
              <a:rPr lang="de-DE" sz="2933" dirty="0">
                <a:solidFill>
                  <a:srgbClr val="006AB3"/>
                </a:solidFill>
                <a:latin typeface="Arial"/>
                <a:cs typeface="Arial"/>
              </a:rPr>
            </a:br>
            <a:r>
              <a:rPr lang="de-DE" sz="2933" dirty="0">
                <a:solidFill>
                  <a:srgbClr val="006AB3"/>
                </a:solidFill>
                <a:latin typeface="Arial"/>
                <a:cs typeface="Arial"/>
              </a:rPr>
              <a:t>4. Verschiedene Informationen</a:t>
            </a:r>
            <a:br>
              <a:rPr lang="de-DE" sz="2933" dirty="0">
                <a:solidFill>
                  <a:srgbClr val="006AB3"/>
                </a:solidFill>
                <a:latin typeface="Arial"/>
                <a:cs typeface="Arial"/>
              </a:rPr>
            </a:br>
            <a:r>
              <a:rPr lang="de-DE" sz="2933" dirty="0">
                <a:solidFill>
                  <a:srgbClr val="006AB3"/>
                </a:solidFill>
                <a:latin typeface="Arial"/>
                <a:cs typeface="Arial"/>
              </a:rPr>
              <a:t>5. </a:t>
            </a:r>
            <a:r>
              <a:rPr lang="de-DE" sz="2933" dirty="0" err="1">
                <a:solidFill>
                  <a:srgbClr val="006AB3"/>
                </a:solidFill>
                <a:latin typeface="Arial"/>
                <a:cs typeface="Arial"/>
              </a:rPr>
              <a:t>Minifussball</a:t>
            </a:r>
            <a:br>
              <a:rPr lang="de-DE" sz="2933" dirty="0">
                <a:solidFill>
                  <a:srgbClr val="006AB3"/>
                </a:solidFill>
                <a:latin typeface="Arial"/>
                <a:cs typeface="Arial"/>
              </a:rPr>
            </a:br>
            <a:r>
              <a:rPr lang="de-DE" sz="2933" dirty="0">
                <a:solidFill>
                  <a:srgbClr val="006AB3"/>
                </a:solidFill>
                <a:latin typeface="Arial"/>
                <a:cs typeface="Arial"/>
              </a:rPr>
              <a:t>6. </a:t>
            </a:r>
            <a:r>
              <a:rPr lang="de-DE" sz="2933" dirty="0" err="1">
                <a:solidFill>
                  <a:srgbClr val="006AB3"/>
                </a:solidFill>
                <a:latin typeface="Arial"/>
                <a:cs typeface="Arial"/>
              </a:rPr>
              <a:t>Mädchenfussball</a:t>
            </a:r>
            <a:br>
              <a:rPr lang="de-DE" sz="2933" dirty="0">
                <a:solidFill>
                  <a:srgbClr val="006AB3"/>
                </a:solidFill>
                <a:latin typeface="Arial"/>
                <a:cs typeface="Arial"/>
              </a:rPr>
            </a:br>
            <a:r>
              <a:rPr lang="de-DE" sz="2933" dirty="0">
                <a:solidFill>
                  <a:srgbClr val="006AB3"/>
                </a:solidFill>
                <a:latin typeface="Arial"/>
                <a:cs typeface="Arial"/>
              </a:rPr>
              <a:t>7. Spielmodus</a:t>
            </a:r>
            <a:br>
              <a:rPr lang="de-DE" sz="2933" dirty="0">
                <a:solidFill>
                  <a:srgbClr val="006AB3"/>
                </a:solidFill>
                <a:latin typeface="Arial"/>
                <a:cs typeface="Arial"/>
              </a:rPr>
            </a:br>
            <a:r>
              <a:rPr lang="de-DE" sz="2933" dirty="0">
                <a:solidFill>
                  <a:srgbClr val="006AB3"/>
                </a:solidFill>
                <a:latin typeface="Arial"/>
                <a:cs typeface="Arial"/>
              </a:rPr>
              <a:t>8. Fragen und Wünsche </a:t>
            </a:r>
            <a:br>
              <a:rPr lang="de-DE" sz="2933" dirty="0">
                <a:solidFill>
                  <a:srgbClr val="006AB3"/>
                </a:solidFill>
                <a:latin typeface="Arial"/>
                <a:cs typeface="Arial"/>
              </a:rPr>
            </a:br>
            <a:endParaRPr lang="de-DE" sz="2933" dirty="0">
              <a:solidFill>
                <a:srgbClr val="006AB3"/>
              </a:solidFill>
              <a:latin typeface="Arial"/>
              <a:cs typeface="Arial"/>
            </a:endParaRPr>
          </a:p>
        </p:txBody>
      </p:sp>
    </p:spTree>
    <p:extLst>
      <p:ext uri="{BB962C8B-B14F-4D97-AF65-F5344CB8AC3E}">
        <p14:creationId xmlns:p14="http://schemas.microsoft.com/office/powerpoint/2010/main" val="141891890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a:extLst>
              <a:ext uri="{FF2B5EF4-FFF2-40B4-BE49-F238E27FC236}">
                <a16:creationId xmlns:a16="http://schemas.microsoft.com/office/drawing/2014/main" id="{CA045F8F-5DEB-6DFE-0CFF-6A561922ED1A}"/>
              </a:ext>
            </a:extLst>
          </p:cNvPr>
          <p:cNvSpPr txBox="1"/>
          <p:nvPr/>
        </p:nvSpPr>
        <p:spPr>
          <a:xfrm>
            <a:off x="3413051" y="1116419"/>
            <a:ext cx="5231219" cy="584775"/>
          </a:xfrm>
          <a:prstGeom prst="rect">
            <a:avLst/>
          </a:prstGeom>
          <a:noFill/>
        </p:spPr>
        <p:txBody>
          <a:bodyPr wrap="square" rtlCol="0">
            <a:spAutoFit/>
          </a:bodyPr>
          <a:lstStyle/>
          <a:p>
            <a:r>
              <a:rPr lang="de-DE" sz="3200" dirty="0">
                <a:solidFill>
                  <a:srgbClr val="FF0000"/>
                </a:solidFill>
              </a:rPr>
              <a:t>Kosten bei Spielverlegungen</a:t>
            </a:r>
          </a:p>
        </p:txBody>
      </p:sp>
      <p:sp>
        <p:nvSpPr>
          <p:cNvPr id="3" name="Textfeld 2">
            <a:extLst>
              <a:ext uri="{FF2B5EF4-FFF2-40B4-BE49-F238E27FC236}">
                <a16:creationId xmlns:a16="http://schemas.microsoft.com/office/drawing/2014/main" id="{B7F9C6D6-BA42-575B-6642-2FFF55EBF778}"/>
              </a:ext>
            </a:extLst>
          </p:cNvPr>
          <p:cNvSpPr txBox="1"/>
          <p:nvPr/>
        </p:nvSpPr>
        <p:spPr>
          <a:xfrm>
            <a:off x="518814" y="1979655"/>
            <a:ext cx="11270512" cy="3416320"/>
          </a:xfrm>
          <a:prstGeom prst="rect">
            <a:avLst/>
          </a:prstGeom>
          <a:noFill/>
        </p:spPr>
        <p:txBody>
          <a:bodyPr wrap="square" rtlCol="0">
            <a:spAutoFit/>
          </a:bodyPr>
          <a:lstStyle/>
          <a:p>
            <a:r>
              <a:rPr lang="de-DE" dirty="0"/>
              <a:t>Alle Spielverlegungen sind grundsätzlich Kostenpflichtig, darunter fallen auch Wiederansetzungen nach Spielabsetzungen</a:t>
            </a:r>
          </a:p>
          <a:p>
            <a:endParaRPr lang="de-DE" dirty="0"/>
          </a:p>
          <a:p>
            <a:r>
              <a:rPr lang="de-DE" dirty="0"/>
              <a:t>Ausnahmen:</a:t>
            </a:r>
          </a:p>
          <a:p>
            <a:r>
              <a:rPr lang="de-DE" dirty="0"/>
              <a:t>-    kostenfreie Verlegungszeit zum Beginn der Vorrunde und Rückrunde</a:t>
            </a:r>
          </a:p>
          <a:p>
            <a:pPr marL="285750" indent="-285750">
              <a:buFontTx/>
              <a:buChar char="-"/>
            </a:pPr>
            <a:r>
              <a:rPr lang="de-DE" dirty="0"/>
              <a:t>schulische oder kirchliche Veranstaltungen (sind ab sofort durch Bescheinigung Pfarramt und Schule nachzuweisen)</a:t>
            </a:r>
          </a:p>
          <a:p>
            <a:r>
              <a:rPr lang="de-DE" dirty="0"/>
              <a:t>      </a:t>
            </a:r>
            <a:r>
              <a:rPr lang="de-DE" dirty="0">
                <a:solidFill>
                  <a:srgbClr val="FF0000"/>
                </a:solidFill>
              </a:rPr>
              <a:t>Ausnahme: sind die Verlegungen innerhalb des 3-tages Zeitraum sind auch diese Verlegungen kostenpflichtig.</a:t>
            </a:r>
          </a:p>
          <a:p>
            <a:pPr marL="285750" indent="-285750">
              <a:buFontTx/>
              <a:buChar char="-"/>
            </a:pPr>
            <a:r>
              <a:rPr lang="de-DE" dirty="0"/>
              <a:t>Pokal Spiele</a:t>
            </a:r>
          </a:p>
          <a:p>
            <a:pPr marL="285750" indent="-285750">
              <a:buFontTx/>
              <a:buChar char="-"/>
            </a:pPr>
            <a:r>
              <a:rPr lang="de-DE" dirty="0"/>
              <a:t>E-Junioren Spiele</a:t>
            </a:r>
          </a:p>
          <a:p>
            <a:pPr marL="285750" indent="-285750">
              <a:buFontTx/>
              <a:buChar char="-"/>
            </a:pPr>
            <a:r>
              <a:rPr lang="de-DE" dirty="0"/>
              <a:t>Spielverlegungen die ausschließlich die Spielstätte betreffen (auch keine Zustimmung des Gegners nötig)</a:t>
            </a:r>
          </a:p>
          <a:p>
            <a:pPr marL="285750" indent="-285750">
              <a:buFontTx/>
              <a:buChar char="-"/>
            </a:pPr>
            <a:r>
              <a:rPr lang="de-DE" dirty="0"/>
              <a:t>Spielverlegungen bei Absage ganzer Spieltage durch den Spielleiter wegen Witterung</a:t>
            </a:r>
          </a:p>
          <a:p>
            <a:endParaRPr lang="de-DE" dirty="0"/>
          </a:p>
        </p:txBody>
      </p:sp>
    </p:spTree>
    <p:extLst>
      <p:ext uri="{BB962C8B-B14F-4D97-AF65-F5344CB8AC3E}">
        <p14:creationId xmlns:p14="http://schemas.microsoft.com/office/powerpoint/2010/main" val="29265816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a:extLst>
              <a:ext uri="{FF2B5EF4-FFF2-40B4-BE49-F238E27FC236}">
                <a16:creationId xmlns:a16="http://schemas.microsoft.com/office/drawing/2014/main" id="{30CD5396-D209-1BAA-96C6-840FDE4319EE}"/>
              </a:ext>
            </a:extLst>
          </p:cNvPr>
          <p:cNvSpPr txBox="1"/>
          <p:nvPr/>
        </p:nvSpPr>
        <p:spPr>
          <a:xfrm>
            <a:off x="3595076" y="937846"/>
            <a:ext cx="5650523" cy="523220"/>
          </a:xfrm>
          <a:prstGeom prst="rect">
            <a:avLst/>
          </a:prstGeom>
          <a:noFill/>
        </p:spPr>
        <p:txBody>
          <a:bodyPr wrap="square" rtlCol="0">
            <a:spAutoFit/>
          </a:bodyPr>
          <a:lstStyle/>
          <a:p>
            <a:r>
              <a:rPr lang="de-DE" sz="2800" dirty="0">
                <a:solidFill>
                  <a:srgbClr val="FF0000"/>
                </a:solidFill>
              </a:rPr>
              <a:t>Kommunikation mit den Vereinen </a:t>
            </a:r>
          </a:p>
        </p:txBody>
      </p:sp>
      <p:sp>
        <p:nvSpPr>
          <p:cNvPr id="3" name="Textfeld 2">
            <a:extLst>
              <a:ext uri="{FF2B5EF4-FFF2-40B4-BE49-F238E27FC236}">
                <a16:creationId xmlns:a16="http://schemas.microsoft.com/office/drawing/2014/main" id="{9DB218F5-E99D-C499-DACF-DA755B023224}"/>
              </a:ext>
            </a:extLst>
          </p:cNvPr>
          <p:cNvSpPr txBox="1"/>
          <p:nvPr/>
        </p:nvSpPr>
        <p:spPr>
          <a:xfrm>
            <a:off x="187569" y="1789723"/>
            <a:ext cx="11058769" cy="4247317"/>
          </a:xfrm>
          <a:prstGeom prst="rect">
            <a:avLst/>
          </a:prstGeom>
          <a:noFill/>
        </p:spPr>
        <p:txBody>
          <a:bodyPr wrap="square" rtlCol="0">
            <a:spAutoFit/>
          </a:bodyPr>
          <a:lstStyle/>
          <a:p>
            <a:r>
              <a:rPr lang="de-DE" dirty="0"/>
              <a:t>Leider haben wir immer noch das Problem, dass bei einigen Vereinen die Kommunikation über das BFV Postfach </a:t>
            </a:r>
            <a:r>
              <a:rPr lang="de-DE" dirty="0" err="1"/>
              <a:t>Zimbra</a:t>
            </a:r>
            <a:r>
              <a:rPr lang="de-DE" dirty="0"/>
              <a:t> nicht oder nur mit sehr großer Verzögerung klappt. </a:t>
            </a:r>
          </a:p>
          <a:p>
            <a:r>
              <a:rPr lang="de-DE" dirty="0"/>
              <a:t>Wir habe auch festgestellt, dass es Vereine gibt, bei denen der Jugendleiter keinen zugriff auf das Postfach hat. Wir haben die Meinung, dass der Jugendleiter zwingend einen Zugriff auf das Postfach benötigt.</a:t>
            </a:r>
          </a:p>
          <a:p>
            <a:r>
              <a:rPr lang="de-DE" dirty="0"/>
              <a:t>Weiterhin sollten im BFV Postfach entweder Weiterleitungen an Abteilungsleiter, Jugendleiter usw. eingerichtet sein, damit Mails schnellstmöglich den richtigen Ansprechpartner erreichen, oder es sollte geregelt sein wer die Mails bekommt und diese entsprechend an die zuständigen Personen verteilt. Hier sollten aber nicht nur eine Person dafür zuständig sein. </a:t>
            </a:r>
          </a:p>
          <a:p>
            <a:endParaRPr lang="de-DE" dirty="0"/>
          </a:p>
          <a:p>
            <a:r>
              <a:rPr lang="de-DE" dirty="0"/>
              <a:t>Ich bitte die Trainer der Vereine auch, bei Fragen immer zuerst auf den Jugendleiter zuzugehen. Sollte der Jugendleiter die Frage nicht beantworten können, kann dieser dann auf den Spielleiter zugehen und im Anschluss die Information im Verein verteilen. Es kommt immer wieder vor, dass verschiedenen Trainer eines Vereins mit der selben Frage auf den Spielleiter zugehen.</a:t>
            </a:r>
          </a:p>
          <a:p>
            <a:r>
              <a:rPr lang="de-DE" dirty="0"/>
              <a:t>Sollte es fragen zur Spielordnung geben, würde es uns sehr endlasten, wenn ihr euch direkt ans Hauptamt in München wendet.</a:t>
            </a:r>
          </a:p>
        </p:txBody>
      </p:sp>
    </p:spTree>
    <p:extLst>
      <p:ext uri="{BB962C8B-B14F-4D97-AF65-F5344CB8AC3E}">
        <p14:creationId xmlns:p14="http://schemas.microsoft.com/office/powerpoint/2010/main" val="267544506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idx="4294967295"/>
          </p:nvPr>
        </p:nvSpPr>
        <p:spPr>
          <a:xfrm>
            <a:off x="907055" y="1731604"/>
            <a:ext cx="10377889" cy="3394792"/>
          </a:xfrm>
          <a:prstGeom prst="rect">
            <a:avLst/>
          </a:prstGeom>
        </p:spPr>
        <p:txBody>
          <a:bodyPr>
            <a:normAutofit/>
          </a:bodyPr>
          <a:lstStyle/>
          <a:p>
            <a:pPr algn="ctr"/>
            <a:br>
              <a:rPr lang="de-DE" sz="2933" dirty="0">
                <a:solidFill>
                  <a:srgbClr val="006AB3"/>
                </a:solidFill>
                <a:latin typeface="Arial"/>
                <a:cs typeface="Arial"/>
              </a:rPr>
            </a:br>
            <a:endParaRPr lang="de-DE" sz="2933" dirty="0">
              <a:solidFill>
                <a:srgbClr val="006AB3"/>
              </a:solidFill>
              <a:latin typeface="Arial"/>
              <a:cs typeface="Arial"/>
            </a:endParaRPr>
          </a:p>
        </p:txBody>
      </p:sp>
      <p:sp>
        <p:nvSpPr>
          <p:cNvPr id="3" name="Textfeld 2">
            <a:extLst>
              <a:ext uri="{FF2B5EF4-FFF2-40B4-BE49-F238E27FC236}">
                <a16:creationId xmlns:a16="http://schemas.microsoft.com/office/drawing/2014/main" id="{4F229BDB-EC2F-8AA8-4319-A05492FB9623}"/>
              </a:ext>
            </a:extLst>
          </p:cNvPr>
          <p:cNvSpPr txBox="1"/>
          <p:nvPr/>
        </p:nvSpPr>
        <p:spPr>
          <a:xfrm>
            <a:off x="276446" y="1168944"/>
            <a:ext cx="11803651" cy="4093428"/>
          </a:xfrm>
          <a:prstGeom prst="rect">
            <a:avLst/>
          </a:prstGeom>
          <a:noFill/>
        </p:spPr>
        <p:txBody>
          <a:bodyPr wrap="square" rtlCol="0">
            <a:spAutoFit/>
          </a:bodyPr>
          <a:lstStyle/>
          <a:p>
            <a:pPr algn="ctr"/>
            <a:r>
              <a:rPr lang="de-DE" sz="3600" dirty="0">
                <a:solidFill>
                  <a:srgbClr val="FF0000"/>
                </a:solidFill>
              </a:rPr>
              <a:t>Spielberichte</a:t>
            </a:r>
          </a:p>
          <a:p>
            <a:pPr algn="ctr"/>
            <a:endParaRPr lang="de-DE" sz="4000" dirty="0">
              <a:solidFill>
                <a:srgbClr val="FF0000"/>
              </a:solidFill>
            </a:endParaRPr>
          </a:p>
          <a:p>
            <a:pPr marL="342900" indent="-342900">
              <a:buFontTx/>
              <a:buChar char="-"/>
            </a:pPr>
            <a:r>
              <a:rPr lang="de-DE" sz="2000" dirty="0"/>
              <a:t>Ist kein offizieller SR eingeteilt oder erscheint nicht, ist der Heimverein für die Erstellung des Spielbericht verantwortlich. Natürlich unterstützt der Gastverein bei der Erstellung. Betrifft überwiegend E/D6 und D-Gruppe.</a:t>
            </a:r>
          </a:p>
          <a:p>
            <a:endParaRPr lang="de-DE" sz="2000" dirty="0"/>
          </a:p>
          <a:p>
            <a:pPr marL="342900" indent="-342900">
              <a:buFontTx/>
              <a:buChar char="-"/>
            </a:pPr>
            <a:r>
              <a:rPr lang="de-DE" sz="2000" dirty="0"/>
              <a:t>Bitte nicht vergessen das Ergebnis nach dem Spiel zu melden. Wird das Ergebnis nicht rechtzeitig gemeldet wird automatisch ein Geldstrafe vom System verhängt. Das Ergebnis kann unabhängig zum Spielbericht nach dem Spiel gemeldet werden. Bitte auch prüfen ob der offizielle SR das Ergebnis gemeldet hat, sollte er bereits zum nächsten Spiel müssen und den Spielbericht erst am Abend erstellen, bekommt ihr auch eine Strafe, wenn das Ergebnis nicht rechtzeitig gemeldet wurde. </a:t>
            </a:r>
          </a:p>
        </p:txBody>
      </p:sp>
    </p:spTree>
    <p:extLst>
      <p:ext uri="{BB962C8B-B14F-4D97-AF65-F5344CB8AC3E}">
        <p14:creationId xmlns:p14="http://schemas.microsoft.com/office/powerpoint/2010/main" val="28394076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idx="4294967295"/>
          </p:nvPr>
        </p:nvSpPr>
        <p:spPr>
          <a:xfrm>
            <a:off x="907055" y="1731604"/>
            <a:ext cx="10377889" cy="3394792"/>
          </a:xfrm>
          <a:prstGeom prst="rect">
            <a:avLst/>
          </a:prstGeom>
        </p:spPr>
        <p:txBody>
          <a:bodyPr>
            <a:normAutofit/>
          </a:bodyPr>
          <a:lstStyle/>
          <a:p>
            <a:pPr algn="ctr"/>
            <a:br>
              <a:rPr lang="de-DE" sz="2933" dirty="0">
                <a:solidFill>
                  <a:srgbClr val="006AB3"/>
                </a:solidFill>
                <a:latin typeface="Arial"/>
                <a:cs typeface="Arial"/>
              </a:rPr>
            </a:br>
            <a:endParaRPr lang="de-DE" sz="2933" dirty="0">
              <a:solidFill>
                <a:srgbClr val="006AB3"/>
              </a:solidFill>
              <a:latin typeface="Arial"/>
              <a:cs typeface="Arial"/>
            </a:endParaRPr>
          </a:p>
        </p:txBody>
      </p:sp>
      <p:sp>
        <p:nvSpPr>
          <p:cNvPr id="3" name="Textfeld 2">
            <a:extLst>
              <a:ext uri="{FF2B5EF4-FFF2-40B4-BE49-F238E27FC236}">
                <a16:creationId xmlns:a16="http://schemas.microsoft.com/office/drawing/2014/main" id="{4F229BDB-EC2F-8AA8-4319-A05492FB9623}"/>
              </a:ext>
            </a:extLst>
          </p:cNvPr>
          <p:cNvSpPr txBox="1"/>
          <p:nvPr/>
        </p:nvSpPr>
        <p:spPr>
          <a:xfrm>
            <a:off x="2034635" y="1250186"/>
            <a:ext cx="8784491" cy="3908762"/>
          </a:xfrm>
          <a:prstGeom prst="rect">
            <a:avLst/>
          </a:prstGeom>
          <a:noFill/>
        </p:spPr>
        <p:txBody>
          <a:bodyPr wrap="square" rtlCol="0">
            <a:spAutoFit/>
          </a:bodyPr>
          <a:lstStyle/>
          <a:p>
            <a:pPr algn="ctr"/>
            <a:r>
              <a:rPr lang="de-DE" sz="2800" dirty="0">
                <a:solidFill>
                  <a:srgbClr val="FF0000"/>
                </a:solidFill>
              </a:rPr>
              <a:t>Was haben die Vereine zu tun und zu beachten</a:t>
            </a:r>
          </a:p>
          <a:p>
            <a:pPr algn="ctr"/>
            <a:endParaRPr lang="de-DE" sz="2000" dirty="0"/>
          </a:p>
          <a:p>
            <a:r>
              <a:rPr lang="de-DE" sz="2000" dirty="0">
                <a:solidFill>
                  <a:srgbClr val="FF0000"/>
                </a:solidFill>
              </a:rPr>
              <a:t>Spielerfotos:</a:t>
            </a:r>
          </a:p>
          <a:p>
            <a:r>
              <a:rPr lang="de-DE" sz="2000" dirty="0"/>
              <a:t>Bitte prüft in allen Spielerlisten ob die Fotos der Spieler hinterlegt sind. Besonders bei den E/D-Junioren noch einmal prüfen. Ihr erspart euch Ärger und uns viel Arbeit.</a:t>
            </a:r>
          </a:p>
          <a:p>
            <a:r>
              <a:rPr lang="de-DE" sz="2000" dirty="0"/>
              <a:t>Sollte es neu Federführungen bei den SG geben, bitte prüfen ob die bereits hochgeladenen Fotos noch zu sehen sind. Es kann sein, dass aus Gründen des Datenschutz zwar ein Foto im Archiv zu sehen ist, dies aber in der Spielerliste nicht angezeigt wird. Bitte dann noch einmal hochladen.</a:t>
            </a:r>
          </a:p>
          <a:p>
            <a:endParaRPr lang="de-DE" sz="2000" dirty="0"/>
          </a:p>
          <a:p>
            <a:endParaRPr lang="de-DE" sz="2000" dirty="0"/>
          </a:p>
        </p:txBody>
      </p:sp>
    </p:spTree>
    <p:extLst>
      <p:ext uri="{BB962C8B-B14F-4D97-AF65-F5344CB8AC3E}">
        <p14:creationId xmlns:p14="http://schemas.microsoft.com/office/powerpoint/2010/main" val="358236279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AD5D66B9-415D-F5A0-5131-EB362B3E80B1}"/>
              </a:ext>
            </a:extLst>
          </p:cNvPr>
          <p:cNvSpPr txBox="1"/>
          <p:nvPr/>
        </p:nvSpPr>
        <p:spPr>
          <a:xfrm>
            <a:off x="218831" y="2828835"/>
            <a:ext cx="11754338" cy="1200329"/>
          </a:xfrm>
          <a:prstGeom prst="rect">
            <a:avLst/>
          </a:prstGeom>
          <a:noFill/>
        </p:spPr>
        <p:txBody>
          <a:bodyPr wrap="square">
            <a:spAutoFit/>
          </a:bodyPr>
          <a:lstStyle/>
          <a:p>
            <a:pPr marL="285750" indent="-285750">
              <a:buFontTx/>
              <a:buChar char="-"/>
            </a:pPr>
            <a:r>
              <a:rPr lang="de-DE" dirty="0"/>
              <a:t>Schulung Kindertrainer </a:t>
            </a:r>
            <a:r>
              <a:rPr lang="de-DE" dirty="0">
                <a:hlinkClick r:id="rId2"/>
              </a:rPr>
              <a:t>Kindertrainer-Schulung | BFV</a:t>
            </a:r>
            <a:endParaRPr lang="de-DE" dirty="0"/>
          </a:p>
          <a:p>
            <a:pPr marL="285750" indent="-285750">
              <a:buFontTx/>
              <a:buChar char="-"/>
            </a:pPr>
            <a:r>
              <a:rPr lang="de-DE" dirty="0"/>
              <a:t>DFB Mobil ( bei der Buchung angeben das sie sich speziell für den Bereich </a:t>
            </a:r>
            <a:r>
              <a:rPr lang="de-DE" dirty="0" err="1"/>
              <a:t>Minifussball</a:t>
            </a:r>
            <a:r>
              <a:rPr lang="de-DE" dirty="0"/>
              <a:t> interessieren)</a:t>
            </a:r>
            <a:r>
              <a:rPr lang="de-DE" dirty="0">
                <a:hlinkClick r:id="rId3"/>
              </a:rPr>
              <a:t>Das DFB-Mobil | BFV</a:t>
            </a:r>
            <a:endParaRPr lang="de-DE" dirty="0"/>
          </a:p>
          <a:p>
            <a:pPr marL="285750" indent="-285750">
              <a:buFontTx/>
              <a:buChar char="-"/>
            </a:pPr>
            <a:r>
              <a:rPr lang="de-DE" dirty="0"/>
              <a:t>Junior Coach </a:t>
            </a:r>
          </a:p>
          <a:p>
            <a:pPr marL="285750" indent="-285750">
              <a:buFontTx/>
              <a:buChar char="-"/>
            </a:pPr>
            <a:r>
              <a:rPr lang="de-DE" dirty="0"/>
              <a:t>Fit für Kids </a:t>
            </a:r>
            <a:r>
              <a:rPr lang="de-DE" dirty="0">
                <a:hlinkClick r:id="rId4"/>
              </a:rPr>
              <a:t>Schulungen für Betreuer und Hobby-Trainer | BFV</a:t>
            </a:r>
            <a:endParaRPr lang="de-DE" dirty="0"/>
          </a:p>
        </p:txBody>
      </p:sp>
      <p:sp>
        <p:nvSpPr>
          <p:cNvPr id="4" name="Textfeld 3">
            <a:extLst>
              <a:ext uri="{FF2B5EF4-FFF2-40B4-BE49-F238E27FC236}">
                <a16:creationId xmlns:a16="http://schemas.microsoft.com/office/drawing/2014/main" id="{9911131D-3719-AAF5-B4A0-A6F9071A60BA}"/>
              </a:ext>
            </a:extLst>
          </p:cNvPr>
          <p:cNvSpPr txBox="1"/>
          <p:nvPr/>
        </p:nvSpPr>
        <p:spPr>
          <a:xfrm>
            <a:off x="3321539" y="1305169"/>
            <a:ext cx="5705230" cy="461665"/>
          </a:xfrm>
          <a:prstGeom prst="rect">
            <a:avLst/>
          </a:prstGeom>
          <a:noFill/>
        </p:spPr>
        <p:txBody>
          <a:bodyPr wrap="square" rtlCol="0">
            <a:spAutoFit/>
          </a:bodyPr>
          <a:lstStyle/>
          <a:p>
            <a:r>
              <a:rPr lang="de-DE" sz="2400" dirty="0">
                <a:solidFill>
                  <a:srgbClr val="FF0000"/>
                </a:solidFill>
              </a:rPr>
              <a:t>Schulungsangebote für Trainer und Betreuer</a:t>
            </a:r>
          </a:p>
        </p:txBody>
      </p:sp>
    </p:spTree>
    <p:extLst>
      <p:ext uri="{BB962C8B-B14F-4D97-AF65-F5344CB8AC3E}">
        <p14:creationId xmlns:p14="http://schemas.microsoft.com/office/powerpoint/2010/main" val="142862542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F63B9CA4-855B-1098-F83F-3AD85EB477EE}"/>
              </a:ext>
            </a:extLst>
          </p:cNvPr>
          <p:cNvSpPr txBox="1"/>
          <p:nvPr/>
        </p:nvSpPr>
        <p:spPr>
          <a:xfrm>
            <a:off x="4868985" y="1075788"/>
            <a:ext cx="4282831" cy="646331"/>
          </a:xfrm>
          <a:prstGeom prst="rect">
            <a:avLst/>
          </a:prstGeom>
          <a:noFill/>
        </p:spPr>
        <p:txBody>
          <a:bodyPr wrap="square" rtlCol="0">
            <a:spAutoFit/>
          </a:bodyPr>
          <a:lstStyle/>
          <a:p>
            <a:r>
              <a:rPr lang="de-DE" sz="3600" dirty="0">
                <a:solidFill>
                  <a:srgbClr val="FF0000"/>
                </a:solidFill>
              </a:rPr>
              <a:t>5.Minifussball</a:t>
            </a:r>
          </a:p>
        </p:txBody>
      </p:sp>
      <p:sp>
        <p:nvSpPr>
          <p:cNvPr id="4" name="Textfeld 3">
            <a:extLst>
              <a:ext uri="{FF2B5EF4-FFF2-40B4-BE49-F238E27FC236}">
                <a16:creationId xmlns:a16="http://schemas.microsoft.com/office/drawing/2014/main" id="{12EA42D3-2AAE-9E71-4930-913F2CE91DFD}"/>
              </a:ext>
            </a:extLst>
          </p:cNvPr>
          <p:cNvSpPr txBox="1"/>
          <p:nvPr/>
        </p:nvSpPr>
        <p:spPr>
          <a:xfrm>
            <a:off x="1227015" y="1985108"/>
            <a:ext cx="8448431" cy="4247317"/>
          </a:xfrm>
          <a:prstGeom prst="rect">
            <a:avLst/>
          </a:prstGeom>
          <a:noFill/>
        </p:spPr>
        <p:txBody>
          <a:bodyPr wrap="square" rtlCol="0">
            <a:spAutoFit/>
          </a:bodyPr>
          <a:lstStyle/>
          <a:p>
            <a:r>
              <a:rPr lang="de-DE" dirty="0"/>
              <a:t>In der Saison 2024/2025 wird bei den G/F1/F2-Junioren nur noch die Spielform </a:t>
            </a:r>
            <a:r>
              <a:rPr lang="de-DE" dirty="0" err="1"/>
              <a:t>Minifussball</a:t>
            </a:r>
            <a:r>
              <a:rPr lang="de-DE" dirty="0"/>
              <a:t> angeboten. Ein entsprechendes Schreiben, wie diese Mannschaften zu melden sind habe ich bereits verschickt. Sobald das Meldefenster geschlossen ist werden ich die Einteilung bei den </a:t>
            </a:r>
            <a:r>
              <a:rPr lang="de-DE" dirty="0" err="1"/>
              <a:t>Minifussball</a:t>
            </a:r>
            <a:r>
              <a:rPr lang="de-DE" dirty="0"/>
              <a:t>-Gruppen vornehmen. Ob ich dass über das Spiel Plus erstelle oder wieder mit einer Excel-Liste steht noch nicht fest.</a:t>
            </a:r>
          </a:p>
          <a:p>
            <a:endParaRPr lang="de-DE" dirty="0"/>
          </a:p>
          <a:p>
            <a:r>
              <a:rPr lang="de-DE" dirty="0"/>
              <a:t>Es können während des Spieljahres jederzeit Mannschaften nachgemeldet werden. </a:t>
            </a:r>
          </a:p>
          <a:p>
            <a:endParaRPr lang="de-DE" dirty="0"/>
          </a:p>
          <a:p>
            <a:r>
              <a:rPr lang="de-DE" dirty="0"/>
              <a:t>Vereine die in eigener Verantwortung Spielrunden außerhalb des </a:t>
            </a:r>
            <a:r>
              <a:rPr lang="de-DE" dirty="0" err="1"/>
              <a:t>Minifussball</a:t>
            </a:r>
            <a:r>
              <a:rPr lang="de-DE" dirty="0"/>
              <a:t> </a:t>
            </a:r>
            <a:r>
              <a:rPr lang="de-DE" dirty="0" err="1"/>
              <a:t>organiesieren</a:t>
            </a:r>
            <a:r>
              <a:rPr lang="de-DE" dirty="0"/>
              <a:t>, sollen darauf achten, dass auch der nötige Versicherungsschutz für die Spieler und Betreuer gewährleistet ist. Bescheinigungen und Spielberichte die eventuell von Versicherungen angefordert werden, können von uns dazu nicht erstellt werden, wenn die Spiele außerhalbe des von BFV angebotenen Spielbetriebs läuft.</a:t>
            </a:r>
          </a:p>
          <a:p>
            <a:endParaRPr lang="de-DE" dirty="0"/>
          </a:p>
          <a:p>
            <a:endParaRPr lang="de-DE" dirty="0"/>
          </a:p>
        </p:txBody>
      </p:sp>
    </p:spTree>
    <p:extLst>
      <p:ext uri="{BB962C8B-B14F-4D97-AF65-F5344CB8AC3E}">
        <p14:creationId xmlns:p14="http://schemas.microsoft.com/office/powerpoint/2010/main" val="94390721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2135560" y="1371600"/>
            <a:ext cx="8247290" cy="1976556"/>
          </a:xfrm>
        </p:spPr>
        <p:txBody>
          <a:bodyPr>
            <a:normAutofit fontScale="90000"/>
          </a:bodyPr>
          <a:lstStyle/>
          <a:p>
            <a:br>
              <a:rPr lang="de-DE" sz="3100" dirty="0"/>
            </a:br>
            <a:r>
              <a:rPr lang="de-DE" sz="3100" dirty="0"/>
              <a:t>Jugendordnung</a:t>
            </a:r>
            <a:br>
              <a:rPr lang="de-DE" sz="3100" dirty="0"/>
            </a:br>
            <a:r>
              <a:rPr lang="de-DE" sz="2200" dirty="0">
                <a:latin typeface="RotisSansSerif"/>
              </a:rPr>
              <a:t>§ 7 (6) In den Altersklassen der D-Junioren und jünger ist ein gemischter Spielbetrieb von Junioren und Juniorinnen zugelassen</a:t>
            </a:r>
            <a:br>
              <a:rPr lang="de-DE" sz="2200" dirty="0">
                <a:latin typeface="RotisSansSerif"/>
              </a:rPr>
            </a:br>
            <a:br>
              <a:rPr lang="de-DE" sz="2200" dirty="0">
                <a:latin typeface="RotisSansSerif"/>
              </a:rPr>
            </a:br>
            <a:br>
              <a:rPr lang="de-DE" sz="2200" dirty="0">
                <a:latin typeface="RotisSansSerif"/>
              </a:rPr>
            </a:br>
            <a:r>
              <a:rPr lang="de-DE" sz="3100" dirty="0"/>
              <a:t>Frauen- und Mädchenordnung</a:t>
            </a:r>
            <a:br>
              <a:rPr lang="de-DE" dirty="0"/>
            </a:br>
            <a:endParaRPr lang="de-DE" dirty="0"/>
          </a:p>
        </p:txBody>
      </p:sp>
      <p:sp>
        <p:nvSpPr>
          <p:cNvPr id="3" name="Inhaltsplatzhalter 2"/>
          <p:cNvSpPr>
            <a:spLocks noGrp="1"/>
          </p:cNvSpPr>
          <p:nvPr>
            <p:ph idx="1"/>
          </p:nvPr>
        </p:nvSpPr>
        <p:spPr>
          <a:xfrm>
            <a:off x="2135560" y="3068960"/>
            <a:ext cx="8424936" cy="3312368"/>
          </a:xfrm>
        </p:spPr>
        <p:txBody>
          <a:bodyPr>
            <a:noAutofit/>
          </a:bodyPr>
          <a:lstStyle/>
          <a:p>
            <a:pPr marL="0" indent="0">
              <a:buNone/>
            </a:pPr>
            <a:endParaRPr lang="de-DE" dirty="0">
              <a:solidFill>
                <a:schemeClr val="tx1"/>
              </a:solidFill>
              <a:latin typeface="RotisSansSerif"/>
            </a:endParaRPr>
          </a:p>
          <a:p>
            <a:pPr marL="0" indent="0">
              <a:buNone/>
            </a:pPr>
            <a:r>
              <a:rPr lang="de-DE" sz="1900" u="sng" dirty="0">
                <a:latin typeface="RotisSansSerif"/>
              </a:rPr>
              <a:t>§ 7 Absatz 7</a:t>
            </a:r>
          </a:p>
          <a:p>
            <a:pPr marL="0" indent="0">
              <a:buNone/>
            </a:pPr>
            <a:r>
              <a:rPr lang="de-DE" sz="1900" dirty="0">
                <a:latin typeface="RotisSansSerif"/>
              </a:rPr>
              <a:t>In der Altersklasse der D-Juniorinnen und jünger ist der Einsatz in einer Juniorenmannschaft zugelassen. </a:t>
            </a:r>
          </a:p>
          <a:p>
            <a:pPr marL="0" indent="0">
              <a:buNone/>
            </a:pPr>
            <a:r>
              <a:rPr lang="de-DE" sz="1900" dirty="0">
                <a:latin typeface="RotisSansSerif"/>
              </a:rPr>
              <a:t>Ohne Antrag des Vereins können:  </a:t>
            </a:r>
          </a:p>
          <a:p>
            <a:pPr marL="0" indent="0">
              <a:buNone/>
            </a:pPr>
            <a:r>
              <a:rPr lang="de-DE" sz="1900" dirty="0">
                <a:latin typeface="RotisSansSerif"/>
              </a:rPr>
              <a:t>a)  C- und D-Juniorinnen in gemischten Mannschaften mit C-Junioren spielen, </a:t>
            </a:r>
          </a:p>
          <a:p>
            <a:pPr marL="0" indent="0">
              <a:buNone/>
            </a:pPr>
            <a:r>
              <a:rPr lang="de-DE" sz="1900" dirty="0">
                <a:latin typeface="RotisSansSerif"/>
              </a:rPr>
              <a:t>b)  B- und C-Juniorinnen in gemischten Mannschaften mit B-Junioren spielen. </a:t>
            </a:r>
          </a:p>
          <a:p>
            <a:pPr marL="0" indent="0">
              <a:buNone/>
            </a:pPr>
            <a:endParaRPr lang="de-DE" dirty="0">
              <a:latin typeface="RotisSansSerif"/>
            </a:endParaRPr>
          </a:p>
        </p:txBody>
      </p:sp>
      <p:sp>
        <p:nvSpPr>
          <p:cNvPr id="6" name="Foliennummernplatzhalter 5"/>
          <p:cNvSpPr>
            <a:spLocks noGrp="1"/>
          </p:cNvSpPr>
          <p:nvPr>
            <p:ph type="sldNum" sz="quarter" idx="12"/>
          </p:nvPr>
        </p:nvSpPr>
        <p:spPr/>
        <p:txBody>
          <a:bodyPr/>
          <a:lstStyle/>
          <a:p>
            <a:fld id="{12825A6D-70D4-4919-A0A8-F169D3A45AD2}" type="slidenum">
              <a:rPr lang="de-DE" smtClean="0"/>
              <a:pPr/>
              <a:t>26</a:t>
            </a:fld>
            <a:endParaRPr lang="de-DE" dirty="0"/>
          </a:p>
        </p:txBody>
      </p:sp>
      <p:sp>
        <p:nvSpPr>
          <p:cNvPr id="4" name="Textfeld 3">
            <a:extLst>
              <a:ext uri="{FF2B5EF4-FFF2-40B4-BE49-F238E27FC236}">
                <a16:creationId xmlns:a16="http://schemas.microsoft.com/office/drawing/2014/main" id="{8EB115D0-EFF5-757D-01F1-3D2DD263E151}"/>
              </a:ext>
            </a:extLst>
          </p:cNvPr>
          <p:cNvSpPr txBox="1"/>
          <p:nvPr/>
        </p:nvSpPr>
        <p:spPr>
          <a:xfrm>
            <a:off x="4678326" y="476672"/>
            <a:ext cx="3710762" cy="646331"/>
          </a:xfrm>
          <a:prstGeom prst="rect">
            <a:avLst/>
          </a:prstGeom>
          <a:noFill/>
        </p:spPr>
        <p:txBody>
          <a:bodyPr wrap="square" rtlCol="0">
            <a:spAutoFit/>
          </a:bodyPr>
          <a:lstStyle/>
          <a:p>
            <a:r>
              <a:rPr lang="de-DE" sz="3600" dirty="0">
                <a:solidFill>
                  <a:srgbClr val="FF0000"/>
                </a:solidFill>
              </a:rPr>
              <a:t>6.Mädchenfussball</a:t>
            </a:r>
          </a:p>
        </p:txBody>
      </p:sp>
    </p:spTree>
    <p:extLst>
      <p:ext uri="{BB962C8B-B14F-4D97-AF65-F5344CB8AC3E}">
        <p14:creationId xmlns:p14="http://schemas.microsoft.com/office/powerpoint/2010/main" val="3839078075"/>
      </p:ext>
    </p:extLst>
  </p:cSld>
  <p:clrMapOvr>
    <a:overrideClrMapping bg1="lt1" tx1="dk1" bg2="lt2" tx2="dk2" accent1="accent1" accent2="accent2" accent3="accent3" accent4="accent4" accent5="accent5" accent6="accent6" hlink="hlink" folHlink="folHlink"/>
  </p:clrMapOvr>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Inhaltsplatzhalter 2"/>
          <p:cNvSpPr>
            <a:spLocks noGrp="1"/>
          </p:cNvSpPr>
          <p:nvPr>
            <p:ph idx="1"/>
          </p:nvPr>
        </p:nvSpPr>
        <p:spPr>
          <a:xfrm>
            <a:off x="2143773" y="1137297"/>
            <a:ext cx="8501122" cy="5584178"/>
          </a:xfrm>
        </p:spPr>
        <p:txBody>
          <a:bodyPr>
            <a:normAutofit fontScale="77500" lnSpcReduction="20000"/>
          </a:bodyPr>
          <a:lstStyle/>
          <a:p>
            <a:pPr marL="0" indent="0">
              <a:buNone/>
            </a:pPr>
            <a:r>
              <a:rPr lang="de-DE" u="sng" dirty="0">
                <a:solidFill>
                  <a:schemeClr val="tx1"/>
                </a:solidFill>
                <a:latin typeface="RotisSansSerif"/>
              </a:rPr>
              <a:t>Rückstellungen nach § 7 Absatz 6 möglich</a:t>
            </a:r>
          </a:p>
          <a:p>
            <a:pPr lvl="0">
              <a:buFontTx/>
              <a:buChar char="-"/>
            </a:pPr>
            <a:r>
              <a:rPr lang="de-DE" dirty="0">
                <a:solidFill>
                  <a:schemeClr val="tx1"/>
                </a:solidFill>
                <a:latin typeface="RotisSansSerif"/>
              </a:rPr>
              <a:t>Aufgrund einer Behinderung</a:t>
            </a:r>
          </a:p>
          <a:p>
            <a:pPr marL="0" indent="0">
              <a:buNone/>
            </a:pPr>
            <a:r>
              <a:rPr lang="de-DE" dirty="0">
                <a:solidFill>
                  <a:schemeClr val="tx1"/>
                </a:solidFill>
                <a:latin typeface="RotisSansSerif"/>
              </a:rPr>
              <a:t>Schriftlicher Antrag unter Beifügung eines aussagekräftigen </a:t>
            </a:r>
          </a:p>
          <a:p>
            <a:pPr marL="0" indent="0">
              <a:buNone/>
            </a:pPr>
            <a:r>
              <a:rPr lang="de-DE" dirty="0">
                <a:solidFill>
                  <a:schemeClr val="tx1"/>
                </a:solidFill>
                <a:latin typeface="RotisSansSerif"/>
              </a:rPr>
              <a:t>fachärztlichen Attests (ohne Spielerpass) beim Verbands- Frauen- und Mädchenausschuss</a:t>
            </a:r>
          </a:p>
          <a:p>
            <a:pPr marL="0" indent="0">
              <a:buNone/>
            </a:pPr>
            <a:r>
              <a:rPr lang="de-DE" dirty="0">
                <a:solidFill>
                  <a:schemeClr val="tx1"/>
                </a:solidFill>
                <a:latin typeface="RotisSansSerif"/>
                <a:hlinkClick r:id="rId4"/>
              </a:rPr>
              <a:t>https://www.bfv.de/binaries/content/assets/inhalt/spielbetrieb-verbandsleben/paesse-und-vereinswechsel/sonderspielrechte/antrag-zurueckstellung-junioren-juniorinnen.pdf</a:t>
            </a:r>
            <a:endParaRPr lang="de-DE" dirty="0">
              <a:solidFill>
                <a:schemeClr val="tx1"/>
              </a:solidFill>
              <a:latin typeface="RotisSansSerif"/>
            </a:endParaRPr>
          </a:p>
          <a:p>
            <a:pPr marL="0" indent="0">
              <a:buNone/>
            </a:pPr>
            <a:endParaRPr lang="de-DE" dirty="0">
              <a:solidFill>
                <a:schemeClr val="tx1"/>
              </a:solidFill>
              <a:latin typeface="RotisSansSerif"/>
            </a:endParaRPr>
          </a:p>
          <a:p>
            <a:pPr lvl="0">
              <a:buFontTx/>
              <a:buChar char="-"/>
            </a:pPr>
            <a:r>
              <a:rPr lang="de-DE" b="1" dirty="0">
                <a:solidFill>
                  <a:schemeClr val="tx1"/>
                </a:solidFill>
                <a:latin typeface="RotisSansSerif"/>
              </a:rPr>
              <a:t>jüngere B-und jüngere C-Juniorinnen</a:t>
            </a:r>
            <a:r>
              <a:rPr lang="de-DE" dirty="0">
                <a:solidFill>
                  <a:schemeClr val="tx1"/>
                </a:solidFill>
                <a:latin typeface="RotisSansSerif"/>
              </a:rPr>
              <a:t> können in den Junioren-Mannschaften der darunterliegenden Altersklasse eingesetzt werden. </a:t>
            </a:r>
          </a:p>
          <a:p>
            <a:pPr marL="0" indent="0">
              <a:buNone/>
            </a:pPr>
            <a:r>
              <a:rPr lang="de-DE" dirty="0">
                <a:solidFill>
                  <a:schemeClr val="tx1"/>
                </a:solidFill>
                <a:latin typeface="RotisSansSerif"/>
              </a:rPr>
              <a:t>Schriftlicher Antrag des Vereins ist an die Passabteilung des BFV zu stellen. </a:t>
            </a:r>
          </a:p>
          <a:p>
            <a:pPr marL="0" indent="0">
              <a:buNone/>
            </a:pPr>
            <a:r>
              <a:rPr lang="de-DE" dirty="0">
                <a:solidFill>
                  <a:schemeClr val="tx1"/>
                </a:solidFill>
                <a:latin typeface="RotisSansSerif"/>
                <a:hlinkClick r:id="rId5"/>
              </a:rPr>
              <a:t>https://www.bfv.de/binaries/content/assets/inhalt/spielbetrieb-verbandsleben/paesse-und-vereinswechsel/sonderspielrechte/2022-08-24_antrag-zuruckstellung-jungere-b--und-c-juniorinnen-zu-junioren.pdf</a:t>
            </a:r>
            <a:endParaRPr lang="de-DE" dirty="0">
              <a:solidFill>
                <a:schemeClr val="tx1"/>
              </a:solidFill>
              <a:latin typeface="RotisSansSerif"/>
            </a:endParaRPr>
          </a:p>
          <a:p>
            <a:pPr marL="0" indent="0">
              <a:buNone/>
            </a:pPr>
            <a:endParaRPr lang="de-DE" dirty="0">
              <a:solidFill>
                <a:schemeClr val="tx1"/>
              </a:solidFill>
              <a:latin typeface="RotisSansSerif"/>
            </a:endParaRPr>
          </a:p>
          <a:p>
            <a:pPr marL="0" indent="0">
              <a:buNone/>
            </a:pPr>
            <a:endParaRPr lang="de-DE" dirty="0">
              <a:solidFill>
                <a:schemeClr val="tx1"/>
              </a:solidFill>
              <a:latin typeface="RotisSansSerif"/>
            </a:endParaRPr>
          </a:p>
          <a:p>
            <a:endParaRPr lang="de-DE" dirty="0"/>
          </a:p>
        </p:txBody>
      </p:sp>
      <p:sp>
        <p:nvSpPr>
          <p:cNvPr id="6" name="Foliennummernplatzhalter 5"/>
          <p:cNvSpPr>
            <a:spLocks noGrp="1"/>
          </p:cNvSpPr>
          <p:nvPr>
            <p:ph type="sldNum" sz="quarter" idx="12"/>
          </p:nvPr>
        </p:nvSpPr>
        <p:spPr/>
        <p:txBody>
          <a:bodyPr/>
          <a:lstStyle/>
          <a:p>
            <a:fld id="{12825A6D-70D4-4919-A0A8-F169D3A45AD2}" type="slidenum">
              <a:rPr lang="de-DE" smtClean="0"/>
              <a:pPr/>
              <a:t>27</a:t>
            </a:fld>
            <a:endParaRPr lang="de-DE" dirty="0"/>
          </a:p>
        </p:txBody>
      </p:sp>
    </p:spTree>
    <p:extLst>
      <p:ext uri="{BB962C8B-B14F-4D97-AF65-F5344CB8AC3E}">
        <p14:creationId xmlns:p14="http://schemas.microsoft.com/office/powerpoint/2010/main" val="3351752646"/>
      </p:ext>
    </p:extLst>
  </p:cSld>
  <p:clrMapOvr>
    <a:overrideClrMapping bg1="lt1" tx1="dk1" bg2="lt2" tx2="dk2" accent1="accent1" accent2="accent2" accent3="accent3" accent4="accent4" accent5="accent5" accent6="accent6" hlink="hlink" folHlink="folHlink"/>
  </p:clrMapOvr>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Inhaltsplatzhalter 2"/>
          <p:cNvSpPr>
            <a:spLocks noGrp="1"/>
          </p:cNvSpPr>
          <p:nvPr>
            <p:ph idx="1"/>
          </p:nvPr>
        </p:nvSpPr>
        <p:spPr>
          <a:xfrm>
            <a:off x="2207568" y="1412776"/>
            <a:ext cx="8103274" cy="4659430"/>
          </a:xfrm>
        </p:spPr>
        <p:txBody>
          <a:bodyPr>
            <a:normAutofit fontScale="92500" lnSpcReduction="10000"/>
          </a:bodyPr>
          <a:lstStyle/>
          <a:p>
            <a:pPr marL="0" indent="0">
              <a:buNone/>
            </a:pPr>
            <a:r>
              <a:rPr lang="de-DE" dirty="0">
                <a:solidFill>
                  <a:schemeClr val="tx1"/>
                </a:solidFill>
              </a:rPr>
              <a:t>(8) Voraussetzung für Absatz 6 und 7 a) und b) ist die schriftliche</a:t>
            </a:r>
          </a:p>
          <a:p>
            <a:pPr marL="0" indent="0">
              <a:buNone/>
            </a:pPr>
            <a:r>
              <a:rPr lang="de-DE" dirty="0">
                <a:solidFill>
                  <a:schemeClr val="tx1"/>
                </a:solidFill>
              </a:rPr>
              <a:t>Einverständniserklärung der Eltern bzw. des gesetzlichen Vertreters der Juniorin.</a:t>
            </a:r>
          </a:p>
          <a:p>
            <a:pPr marL="0" indent="0">
              <a:buNone/>
            </a:pPr>
            <a:r>
              <a:rPr lang="de-DE" dirty="0">
                <a:solidFill>
                  <a:schemeClr val="tx1"/>
                </a:solidFill>
              </a:rPr>
              <a:t>Für die Einholung der schriftlichen Einverständniserklärung und die </a:t>
            </a:r>
          </a:p>
          <a:p>
            <a:pPr marL="0" indent="0">
              <a:buNone/>
            </a:pPr>
            <a:r>
              <a:rPr lang="de-DE" dirty="0">
                <a:solidFill>
                  <a:schemeClr val="tx1"/>
                </a:solidFill>
              </a:rPr>
              <a:t>Aufbewahrung der entsprechenden Bestätigungen ist der Verein selbst verantwortlich.</a:t>
            </a:r>
          </a:p>
          <a:p>
            <a:pPr marL="0" indent="0">
              <a:buNone/>
            </a:pPr>
            <a:r>
              <a:rPr lang="de-DE" dirty="0">
                <a:solidFill>
                  <a:schemeClr val="tx1"/>
                </a:solidFill>
                <a:hlinkClick r:id="rId4"/>
              </a:rPr>
              <a:t>https://www.bfv.de/binaries/content/assets/inhalt/spielbetrieb-verbandsleben/paesse-und-vereinswechsel/einverstandniserklarungen/2022-07-15_einverstandniserklarung-juniorinnen-bei-junioren.pdf</a:t>
            </a:r>
            <a:endParaRPr lang="de-DE" dirty="0">
              <a:solidFill>
                <a:schemeClr val="tx1"/>
              </a:solidFill>
            </a:endParaRPr>
          </a:p>
          <a:p>
            <a:pPr marL="0" indent="0">
              <a:buNone/>
            </a:pPr>
            <a:endParaRPr lang="de-DE" dirty="0">
              <a:solidFill>
                <a:schemeClr val="tx1"/>
              </a:solidFill>
            </a:endParaRPr>
          </a:p>
        </p:txBody>
      </p:sp>
      <p:sp>
        <p:nvSpPr>
          <p:cNvPr id="6" name="Foliennummernplatzhalter 5"/>
          <p:cNvSpPr>
            <a:spLocks noGrp="1"/>
          </p:cNvSpPr>
          <p:nvPr>
            <p:ph type="sldNum" sz="quarter" idx="12"/>
          </p:nvPr>
        </p:nvSpPr>
        <p:spPr/>
        <p:txBody>
          <a:bodyPr/>
          <a:lstStyle/>
          <a:p>
            <a:fld id="{12825A6D-70D4-4919-A0A8-F169D3A45AD2}" type="slidenum">
              <a:rPr lang="de-DE" smtClean="0"/>
              <a:pPr/>
              <a:t>28</a:t>
            </a:fld>
            <a:endParaRPr lang="de-DE" dirty="0"/>
          </a:p>
        </p:txBody>
      </p:sp>
    </p:spTree>
    <p:extLst>
      <p:ext uri="{BB962C8B-B14F-4D97-AF65-F5344CB8AC3E}">
        <p14:creationId xmlns:p14="http://schemas.microsoft.com/office/powerpoint/2010/main" val="3488664948"/>
      </p:ext>
    </p:extLst>
  </p:cSld>
  <p:clrMapOvr>
    <a:overrideClrMapping bg1="lt1" tx1="dk1" bg2="lt2" tx2="dk2" accent1="accent1" accent2="accent2" accent3="accent3" accent4="accent4" accent5="accent5" accent6="accent6" hlink="hlink" folHlink="folHlink"/>
  </p:clrMapOvr>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Inhaltsplatzhalter 2"/>
          <p:cNvSpPr>
            <a:spLocks noGrp="1"/>
          </p:cNvSpPr>
          <p:nvPr>
            <p:ph idx="1"/>
          </p:nvPr>
        </p:nvSpPr>
        <p:spPr>
          <a:xfrm>
            <a:off x="2044363" y="1361265"/>
            <a:ext cx="8103274" cy="4135469"/>
          </a:xfrm>
        </p:spPr>
        <p:txBody>
          <a:bodyPr>
            <a:normAutofit fontScale="85000" lnSpcReduction="20000"/>
          </a:bodyPr>
          <a:lstStyle/>
          <a:p>
            <a:pPr marL="0" indent="0">
              <a:buNone/>
            </a:pPr>
            <a:r>
              <a:rPr lang="de-DE" u="sng" dirty="0">
                <a:solidFill>
                  <a:schemeClr val="tx1"/>
                </a:solidFill>
              </a:rPr>
              <a:t>§ 22 Absatz 1 Zusatzspielrecht</a:t>
            </a:r>
          </a:p>
          <a:p>
            <a:pPr marL="0" indent="0">
              <a:buNone/>
            </a:pPr>
            <a:endParaRPr lang="de-DE" u="sng" dirty="0">
              <a:solidFill>
                <a:schemeClr val="tx1"/>
              </a:solidFill>
            </a:endParaRPr>
          </a:p>
          <a:p>
            <a:pPr marL="0" indent="0">
              <a:buNone/>
            </a:pPr>
            <a:r>
              <a:rPr lang="de-DE" dirty="0">
                <a:solidFill>
                  <a:schemeClr val="tx1"/>
                </a:solidFill>
              </a:rPr>
              <a:t>Grundsätzlich kann für jeweils maximal vier Spielerinnen der Altersklassen U11-Juniorinnen bis U17-Juniorinnen eines Vereins ein Zusatzspielrecht für ein Spieljahr für einen anderen Verein unter folgenden Voraussetzungen erteilt werden: </a:t>
            </a:r>
          </a:p>
          <a:p>
            <a:pPr marL="457200" indent="-457200">
              <a:buAutoNum type="alphaLcParenR"/>
            </a:pPr>
            <a:r>
              <a:rPr lang="de-DE" dirty="0">
                <a:solidFill>
                  <a:schemeClr val="tx1"/>
                </a:solidFill>
              </a:rPr>
              <a:t>Der eigene Verein nimmt in der Altersklasse der Spielerin mit keiner Juniorinnenmannschaft oder -Spielgemeinschaft am Spielbetrieb teil.  </a:t>
            </a:r>
          </a:p>
          <a:p>
            <a:pPr marL="457200" indent="-457200">
              <a:buAutoNum type="alphaLcParenR"/>
            </a:pPr>
            <a:r>
              <a:rPr lang="de-DE" dirty="0">
                <a:solidFill>
                  <a:schemeClr val="tx1"/>
                </a:solidFill>
              </a:rPr>
              <a:t>Der aufnehmende Verein nimmt mit einer Juniorinnenmannschaft am laufenden Meisterschaft-Spielbetrieb teil, für welche die Spielerin gemäß § 7 ein Spielrecht hat. </a:t>
            </a:r>
          </a:p>
        </p:txBody>
      </p:sp>
      <p:sp>
        <p:nvSpPr>
          <p:cNvPr id="6" name="Foliennummernplatzhalter 5"/>
          <p:cNvSpPr>
            <a:spLocks noGrp="1"/>
          </p:cNvSpPr>
          <p:nvPr>
            <p:ph type="sldNum" sz="quarter" idx="12"/>
          </p:nvPr>
        </p:nvSpPr>
        <p:spPr/>
        <p:txBody>
          <a:bodyPr/>
          <a:lstStyle/>
          <a:p>
            <a:fld id="{12825A6D-70D4-4919-A0A8-F169D3A45AD2}" type="slidenum">
              <a:rPr lang="de-DE" smtClean="0"/>
              <a:pPr/>
              <a:t>29</a:t>
            </a:fld>
            <a:endParaRPr lang="de-DE" dirty="0"/>
          </a:p>
        </p:txBody>
      </p:sp>
    </p:spTree>
    <p:extLst>
      <p:ext uri="{BB962C8B-B14F-4D97-AF65-F5344CB8AC3E}">
        <p14:creationId xmlns:p14="http://schemas.microsoft.com/office/powerpoint/2010/main" val="1973297401"/>
      </p:ext>
    </p:extLst>
  </p:cSld>
  <p:clrMapOvr>
    <a:overrideClrMapping bg1="lt1" tx1="dk1" bg2="lt2" tx2="dk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idx="4294967295"/>
          </p:nvPr>
        </p:nvSpPr>
        <p:spPr>
          <a:xfrm>
            <a:off x="907055" y="1731604"/>
            <a:ext cx="10377889" cy="3394792"/>
          </a:xfrm>
          <a:prstGeom prst="rect">
            <a:avLst/>
          </a:prstGeom>
        </p:spPr>
        <p:txBody>
          <a:bodyPr>
            <a:normAutofit/>
          </a:bodyPr>
          <a:lstStyle/>
          <a:p>
            <a:pPr algn="ctr"/>
            <a:br>
              <a:rPr lang="de-DE" sz="2933" dirty="0">
                <a:solidFill>
                  <a:srgbClr val="006AB3"/>
                </a:solidFill>
                <a:latin typeface="Arial"/>
                <a:cs typeface="Arial"/>
              </a:rPr>
            </a:br>
            <a:endParaRPr lang="de-DE" sz="2933" dirty="0">
              <a:solidFill>
                <a:srgbClr val="006AB3"/>
              </a:solidFill>
              <a:latin typeface="Arial"/>
              <a:cs typeface="Arial"/>
            </a:endParaRPr>
          </a:p>
        </p:txBody>
      </p:sp>
      <p:sp>
        <p:nvSpPr>
          <p:cNvPr id="3" name="Textfeld 2">
            <a:extLst>
              <a:ext uri="{FF2B5EF4-FFF2-40B4-BE49-F238E27FC236}">
                <a16:creationId xmlns:a16="http://schemas.microsoft.com/office/drawing/2014/main" id="{4F229BDB-EC2F-8AA8-4319-A05492FB9623}"/>
              </a:ext>
            </a:extLst>
          </p:cNvPr>
          <p:cNvSpPr txBox="1"/>
          <p:nvPr/>
        </p:nvSpPr>
        <p:spPr>
          <a:xfrm>
            <a:off x="2805723" y="1972019"/>
            <a:ext cx="6283193" cy="923330"/>
          </a:xfrm>
          <a:prstGeom prst="rect">
            <a:avLst/>
          </a:prstGeom>
          <a:noFill/>
        </p:spPr>
        <p:txBody>
          <a:bodyPr wrap="square" rtlCol="0">
            <a:spAutoFit/>
          </a:bodyPr>
          <a:lstStyle/>
          <a:p>
            <a:pPr algn="ctr"/>
            <a:r>
              <a:rPr lang="de-DE" sz="5400" dirty="0">
                <a:solidFill>
                  <a:srgbClr val="C00000"/>
                </a:solidFill>
              </a:rPr>
              <a:t>1. Begrüßung</a:t>
            </a:r>
          </a:p>
        </p:txBody>
      </p:sp>
      <p:sp>
        <p:nvSpPr>
          <p:cNvPr id="4" name="Textfeld 3">
            <a:extLst>
              <a:ext uri="{FF2B5EF4-FFF2-40B4-BE49-F238E27FC236}">
                <a16:creationId xmlns:a16="http://schemas.microsoft.com/office/drawing/2014/main" id="{24CC80EB-C6C5-56B8-E1A6-BADC2D92B8A6}"/>
              </a:ext>
            </a:extLst>
          </p:cNvPr>
          <p:cNvSpPr txBox="1"/>
          <p:nvPr/>
        </p:nvSpPr>
        <p:spPr>
          <a:xfrm>
            <a:off x="2828260" y="3848986"/>
            <a:ext cx="6103089" cy="646331"/>
          </a:xfrm>
          <a:prstGeom prst="rect">
            <a:avLst/>
          </a:prstGeom>
          <a:noFill/>
        </p:spPr>
        <p:txBody>
          <a:bodyPr wrap="square" rtlCol="0">
            <a:spAutoFit/>
          </a:bodyPr>
          <a:lstStyle/>
          <a:p>
            <a:r>
              <a:rPr lang="de-DE" dirty="0"/>
              <a:t>Ich möchte alle Vereinsvertreter und BFV Funktionäre recht herzlichst zu unserer Tagung begrüßen. </a:t>
            </a:r>
          </a:p>
        </p:txBody>
      </p:sp>
    </p:spTree>
    <p:extLst>
      <p:ext uri="{BB962C8B-B14F-4D97-AF65-F5344CB8AC3E}">
        <p14:creationId xmlns:p14="http://schemas.microsoft.com/office/powerpoint/2010/main" val="34271927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Inhaltsplatzhalter 2"/>
          <p:cNvSpPr>
            <a:spLocks noGrp="1"/>
          </p:cNvSpPr>
          <p:nvPr>
            <p:ph idx="1"/>
          </p:nvPr>
        </p:nvSpPr>
        <p:spPr>
          <a:xfrm>
            <a:off x="2228833" y="1264873"/>
            <a:ext cx="8003232" cy="5091477"/>
          </a:xfrm>
        </p:spPr>
        <p:txBody>
          <a:bodyPr>
            <a:normAutofit fontScale="77500" lnSpcReduction="20000"/>
          </a:bodyPr>
          <a:lstStyle/>
          <a:p>
            <a:pPr marL="0" indent="0">
              <a:buNone/>
            </a:pPr>
            <a:r>
              <a:rPr lang="de-DE" dirty="0">
                <a:solidFill>
                  <a:schemeClr val="tx1"/>
                </a:solidFill>
              </a:rPr>
              <a:t>§ 22 Absatz 4</a:t>
            </a:r>
          </a:p>
          <a:p>
            <a:pPr marL="0" indent="0">
              <a:buNone/>
            </a:pPr>
            <a:r>
              <a:rPr lang="de-DE" dirty="0">
                <a:solidFill>
                  <a:schemeClr val="tx1"/>
                </a:solidFill>
              </a:rPr>
              <a:t>Den Antrag für die Ausstellung eines Zusatzspielrechts muss der Verein der Spielerin bis spätestens zum 15.04. eines Jahres stellen, um für die laufende Spielzeit Berücksichtigung zu finden. </a:t>
            </a:r>
          </a:p>
          <a:p>
            <a:pPr marL="0" indent="0">
              <a:buNone/>
            </a:pPr>
            <a:endParaRPr lang="de-DE" dirty="0">
              <a:solidFill>
                <a:schemeClr val="tx1"/>
              </a:solidFill>
            </a:endParaRPr>
          </a:p>
          <a:p>
            <a:pPr marL="0" indent="0">
              <a:buNone/>
            </a:pPr>
            <a:r>
              <a:rPr lang="de-DE" dirty="0">
                <a:solidFill>
                  <a:schemeClr val="tx1"/>
                </a:solidFill>
              </a:rPr>
              <a:t>§ 22 Absatz 5</a:t>
            </a:r>
          </a:p>
          <a:p>
            <a:pPr marL="0" indent="0">
              <a:buNone/>
            </a:pPr>
            <a:r>
              <a:rPr lang="de-DE" dirty="0">
                <a:solidFill>
                  <a:schemeClr val="tx1"/>
                </a:solidFill>
              </a:rPr>
              <a:t>Das Zusatzspielrecht muss bei der Vorsitzenden des Bezirks-Frauen- und Mädchenausschusses Gisela Raml beantragt werden.</a:t>
            </a:r>
          </a:p>
          <a:p>
            <a:pPr marL="0" indent="0">
              <a:buNone/>
            </a:pPr>
            <a:r>
              <a:rPr lang="de-DE" dirty="0">
                <a:solidFill>
                  <a:schemeClr val="tx1"/>
                </a:solidFill>
              </a:rPr>
              <a:t>Die Genehmigung wird dem antragstellenden Verein zugesandt.</a:t>
            </a:r>
          </a:p>
          <a:p>
            <a:pPr marL="0" indent="0">
              <a:buNone/>
            </a:pPr>
            <a:endParaRPr lang="de-DE" dirty="0">
              <a:solidFill>
                <a:schemeClr val="tx1"/>
              </a:solidFill>
            </a:endParaRPr>
          </a:p>
          <a:p>
            <a:pPr marL="0" indent="0">
              <a:buNone/>
            </a:pPr>
            <a:r>
              <a:rPr lang="de-DE" dirty="0">
                <a:solidFill>
                  <a:schemeClr val="tx1"/>
                </a:solidFill>
                <a:hlinkClick r:id="rId4"/>
              </a:rPr>
              <a:t>https://www.bfv.de/binaries/content/assets/inhalt/spielbetrieb-verbandsleben/paesse-und-vereinswechsel/sonderspielrechte/antrag-zweitspielrecht-juniorinnen.pdf</a:t>
            </a:r>
            <a:endParaRPr lang="de-DE" dirty="0">
              <a:solidFill>
                <a:schemeClr val="tx1"/>
              </a:solidFill>
            </a:endParaRPr>
          </a:p>
          <a:p>
            <a:pPr marL="0" indent="0">
              <a:buNone/>
            </a:pPr>
            <a:endParaRPr lang="de-DE" dirty="0">
              <a:solidFill>
                <a:schemeClr val="tx1"/>
              </a:solidFill>
            </a:endParaRPr>
          </a:p>
        </p:txBody>
      </p:sp>
      <p:sp>
        <p:nvSpPr>
          <p:cNvPr id="6" name="Foliennummernplatzhalter 5"/>
          <p:cNvSpPr>
            <a:spLocks noGrp="1"/>
          </p:cNvSpPr>
          <p:nvPr>
            <p:ph type="sldNum" sz="quarter" idx="12"/>
          </p:nvPr>
        </p:nvSpPr>
        <p:spPr/>
        <p:txBody>
          <a:bodyPr/>
          <a:lstStyle/>
          <a:p>
            <a:fld id="{12825A6D-70D4-4919-A0A8-F169D3A45AD2}" type="slidenum">
              <a:rPr lang="de-DE" smtClean="0"/>
              <a:pPr/>
              <a:t>30</a:t>
            </a:fld>
            <a:endParaRPr lang="de-DE" dirty="0"/>
          </a:p>
        </p:txBody>
      </p:sp>
    </p:spTree>
    <p:extLst>
      <p:ext uri="{BB962C8B-B14F-4D97-AF65-F5344CB8AC3E}">
        <p14:creationId xmlns:p14="http://schemas.microsoft.com/office/powerpoint/2010/main" val="1906538405"/>
      </p:ext>
    </p:extLst>
  </p:cSld>
  <p:clrMapOvr>
    <a:overrideClrMapping bg1="lt1" tx1="dk1" bg2="lt2" tx2="dk2" accent1="accent1" accent2="accent2" accent3="accent3" accent4="accent4" accent5="accent5" accent6="accent6" hlink="hlink" folHlink="folHlink"/>
  </p:clrMapOvr>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2279576" y="1214422"/>
            <a:ext cx="8031266" cy="928694"/>
          </a:xfrm>
        </p:spPr>
        <p:txBody>
          <a:bodyPr>
            <a:normAutofit fontScale="90000"/>
          </a:bodyPr>
          <a:lstStyle/>
          <a:p>
            <a:r>
              <a:rPr lang="de-DE" dirty="0"/>
              <a:t>Gewinnung von Juniorinnen oder </a:t>
            </a:r>
            <a:br>
              <a:rPr lang="de-DE" dirty="0"/>
            </a:br>
            <a:r>
              <a:rPr lang="de-DE" dirty="0"/>
              <a:t>Aufbau einer Juniorinnenmannschaft</a:t>
            </a:r>
          </a:p>
        </p:txBody>
      </p:sp>
      <p:sp>
        <p:nvSpPr>
          <p:cNvPr id="3" name="Inhaltsplatzhalter 2"/>
          <p:cNvSpPr>
            <a:spLocks noGrp="1"/>
          </p:cNvSpPr>
          <p:nvPr>
            <p:ph idx="1"/>
          </p:nvPr>
        </p:nvSpPr>
        <p:spPr>
          <a:xfrm>
            <a:off x="2279576" y="2357430"/>
            <a:ext cx="8031266" cy="3714776"/>
          </a:xfrm>
        </p:spPr>
        <p:txBody>
          <a:bodyPr>
            <a:normAutofit fontScale="92500" lnSpcReduction="20000"/>
          </a:bodyPr>
          <a:lstStyle/>
          <a:p>
            <a:pPr marL="0" indent="0">
              <a:buNone/>
            </a:pPr>
            <a:r>
              <a:rPr lang="de-DE" dirty="0">
                <a:solidFill>
                  <a:schemeClr val="tx1"/>
                </a:solidFill>
              </a:rPr>
              <a:t>Unterstützung durch BFV möglich</a:t>
            </a:r>
          </a:p>
          <a:p>
            <a:pPr marL="0" indent="0">
              <a:buNone/>
            </a:pPr>
            <a:endParaRPr lang="de-DE" dirty="0">
              <a:solidFill>
                <a:schemeClr val="tx1"/>
              </a:solidFill>
            </a:endParaRPr>
          </a:p>
          <a:p>
            <a:r>
              <a:rPr lang="de-DE" dirty="0" err="1">
                <a:solidFill>
                  <a:schemeClr val="tx1"/>
                </a:solidFill>
              </a:rPr>
              <a:t>Ballbina</a:t>
            </a:r>
            <a:r>
              <a:rPr lang="de-DE" dirty="0">
                <a:solidFill>
                  <a:schemeClr val="tx1"/>
                </a:solidFill>
              </a:rPr>
              <a:t> kickt</a:t>
            </a:r>
          </a:p>
          <a:p>
            <a:r>
              <a:rPr lang="de-DE" dirty="0">
                <a:solidFill>
                  <a:schemeClr val="tx1"/>
                </a:solidFill>
              </a:rPr>
              <a:t>Tag des Mädchenfußball</a:t>
            </a:r>
          </a:p>
          <a:p>
            <a:r>
              <a:rPr lang="de-DE" dirty="0" err="1">
                <a:solidFill>
                  <a:schemeClr val="tx1"/>
                </a:solidFill>
              </a:rPr>
              <a:t>Dorfkick</a:t>
            </a:r>
            <a:endParaRPr lang="de-DE" dirty="0">
              <a:solidFill>
                <a:schemeClr val="tx1"/>
              </a:solidFill>
            </a:endParaRPr>
          </a:p>
          <a:p>
            <a:endParaRPr lang="de-DE" dirty="0">
              <a:solidFill>
                <a:schemeClr val="tx1"/>
              </a:solidFill>
            </a:endParaRPr>
          </a:p>
          <a:p>
            <a:pPr marL="0" indent="0">
              <a:buNone/>
            </a:pPr>
            <a:r>
              <a:rPr lang="de-DE" dirty="0">
                <a:solidFill>
                  <a:schemeClr val="tx1"/>
                </a:solidFill>
              </a:rPr>
              <a:t>Ansprechpartnerin Elisabeth Bauer, </a:t>
            </a:r>
          </a:p>
          <a:p>
            <a:pPr marL="0" indent="0">
              <a:buNone/>
            </a:pPr>
            <a:r>
              <a:rPr lang="de-DE" dirty="0">
                <a:solidFill>
                  <a:schemeClr val="tx1"/>
                </a:solidFill>
              </a:rPr>
              <a:t>E-Mail: </a:t>
            </a:r>
            <a:r>
              <a:rPr lang="de-DE" dirty="0">
                <a:solidFill>
                  <a:schemeClr val="tx1"/>
                </a:solidFill>
                <a:hlinkClick r:id="rId4"/>
              </a:rPr>
              <a:t>elisabeth.bauer-16@t-online.de</a:t>
            </a:r>
            <a:endParaRPr lang="de-DE" dirty="0">
              <a:solidFill>
                <a:schemeClr val="tx1"/>
              </a:solidFill>
            </a:endParaRPr>
          </a:p>
          <a:p>
            <a:pPr marL="0" indent="0">
              <a:buNone/>
            </a:pPr>
            <a:r>
              <a:rPr lang="de-DE" dirty="0">
                <a:solidFill>
                  <a:schemeClr val="tx1"/>
                </a:solidFill>
              </a:rPr>
              <a:t>Tel. 0160/90283116</a:t>
            </a:r>
          </a:p>
        </p:txBody>
      </p:sp>
      <p:sp>
        <p:nvSpPr>
          <p:cNvPr id="6" name="Foliennummernplatzhalter 5"/>
          <p:cNvSpPr>
            <a:spLocks noGrp="1"/>
          </p:cNvSpPr>
          <p:nvPr>
            <p:ph type="sldNum" sz="quarter" idx="12"/>
          </p:nvPr>
        </p:nvSpPr>
        <p:spPr/>
        <p:txBody>
          <a:bodyPr/>
          <a:lstStyle/>
          <a:p>
            <a:fld id="{12825A6D-70D4-4919-A0A8-F169D3A45AD2}" type="slidenum">
              <a:rPr lang="de-DE" smtClean="0"/>
              <a:pPr/>
              <a:t>31</a:t>
            </a:fld>
            <a:endParaRPr lang="de-DE" dirty="0"/>
          </a:p>
        </p:txBody>
      </p:sp>
    </p:spTree>
    <p:extLst>
      <p:ext uri="{BB962C8B-B14F-4D97-AF65-F5344CB8AC3E}">
        <p14:creationId xmlns:p14="http://schemas.microsoft.com/office/powerpoint/2010/main" val="467674678"/>
      </p:ext>
    </p:extLst>
  </p:cSld>
  <p:clrMapOvr>
    <a:overrideClrMapping bg1="lt1" tx1="dk1" bg2="lt2" tx2="dk2" accent1="accent1" accent2="accent2" accent3="accent3" accent4="accent4" accent5="accent5" accent6="accent6" hlink="hlink" folHlink="folHlink"/>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idx="4294967295"/>
          </p:nvPr>
        </p:nvSpPr>
        <p:spPr>
          <a:xfrm>
            <a:off x="1325697" y="277378"/>
            <a:ext cx="10230998" cy="3394792"/>
          </a:xfrm>
          <a:prstGeom prst="rect">
            <a:avLst/>
          </a:prstGeom>
        </p:spPr>
        <p:txBody>
          <a:bodyPr>
            <a:normAutofit/>
          </a:bodyPr>
          <a:lstStyle/>
          <a:p>
            <a:pPr algn="ctr"/>
            <a:br>
              <a:rPr lang="de-DE" sz="2933" dirty="0">
                <a:solidFill>
                  <a:srgbClr val="006AB3"/>
                </a:solidFill>
                <a:latin typeface="Arial"/>
                <a:cs typeface="Arial"/>
              </a:rPr>
            </a:br>
            <a:endParaRPr lang="de-DE" sz="2933" dirty="0">
              <a:solidFill>
                <a:srgbClr val="006AB3"/>
              </a:solidFill>
              <a:latin typeface="Arial"/>
              <a:cs typeface="Arial"/>
            </a:endParaRPr>
          </a:p>
        </p:txBody>
      </p:sp>
      <p:sp>
        <p:nvSpPr>
          <p:cNvPr id="3" name="Textfeld 2">
            <a:extLst>
              <a:ext uri="{FF2B5EF4-FFF2-40B4-BE49-F238E27FC236}">
                <a16:creationId xmlns:a16="http://schemas.microsoft.com/office/drawing/2014/main" id="{564CD7C6-5A79-4C4B-BF5D-ED70AF79A7B3}"/>
              </a:ext>
            </a:extLst>
          </p:cNvPr>
          <p:cNvSpPr txBox="1"/>
          <p:nvPr/>
        </p:nvSpPr>
        <p:spPr>
          <a:xfrm>
            <a:off x="3347928" y="949501"/>
            <a:ext cx="6466901" cy="584775"/>
          </a:xfrm>
          <a:prstGeom prst="rect">
            <a:avLst/>
          </a:prstGeom>
          <a:noFill/>
        </p:spPr>
        <p:txBody>
          <a:bodyPr wrap="square" rtlCol="0">
            <a:spAutoFit/>
          </a:bodyPr>
          <a:lstStyle/>
          <a:p>
            <a:r>
              <a:rPr lang="de-DE" sz="3200" dirty="0">
                <a:solidFill>
                  <a:srgbClr val="C00000"/>
                </a:solidFill>
              </a:rPr>
              <a:t>7. Spielmodel Spielzeit 2023/2024</a:t>
            </a:r>
          </a:p>
        </p:txBody>
      </p:sp>
      <p:sp>
        <p:nvSpPr>
          <p:cNvPr id="4" name="Textfeld 3">
            <a:extLst>
              <a:ext uri="{FF2B5EF4-FFF2-40B4-BE49-F238E27FC236}">
                <a16:creationId xmlns:a16="http://schemas.microsoft.com/office/drawing/2014/main" id="{92413CA7-6D5D-5DA9-890F-C33470F095A7}"/>
              </a:ext>
            </a:extLst>
          </p:cNvPr>
          <p:cNvSpPr txBox="1"/>
          <p:nvPr/>
        </p:nvSpPr>
        <p:spPr>
          <a:xfrm>
            <a:off x="2028219" y="2800369"/>
            <a:ext cx="8960212" cy="2862322"/>
          </a:xfrm>
          <a:prstGeom prst="rect">
            <a:avLst/>
          </a:prstGeom>
          <a:noFill/>
        </p:spPr>
        <p:txBody>
          <a:bodyPr wrap="square" rtlCol="0">
            <a:spAutoFit/>
          </a:bodyPr>
          <a:lstStyle/>
          <a:p>
            <a:r>
              <a:rPr lang="de-DE" dirty="0"/>
              <a:t>In der Saison 2024/25 spielen wie grundsätzlich mit Hin- und Rückrunde.</a:t>
            </a:r>
          </a:p>
          <a:p>
            <a:r>
              <a:rPr lang="de-DE" dirty="0"/>
              <a:t>Sollte es in einzelnen Ligen zu Abweichungen kommen, werden wir mit den betroffenen Vereinen noch sprechen.</a:t>
            </a:r>
          </a:p>
          <a:p>
            <a:endParaRPr lang="de-DE" dirty="0"/>
          </a:p>
          <a:p>
            <a:r>
              <a:rPr lang="de-DE" dirty="0"/>
              <a:t>Der Aufstieg in die BOL erfolgt am Ende der Spielzeit 2024/25 im Sommer.</a:t>
            </a:r>
          </a:p>
          <a:p>
            <a:endParaRPr lang="de-DE" dirty="0"/>
          </a:p>
          <a:p>
            <a:r>
              <a:rPr lang="de-DE" dirty="0"/>
              <a:t>Die Aufstiegsregeln in die BOL werden rechtzeitig vor der Saison 2024/2025 bekannt gegeben. </a:t>
            </a:r>
          </a:p>
          <a:p>
            <a:endParaRPr lang="de-DE" dirty="0"/>
          </a:p>
          <a:p>
            <a:endParaRPr lang="de-DE" dirty="0"/>
          </a:p>
          <a:p>
            <a:endParaRPr lang="de-DE" dirty="0"/>
          </a:p>
        </p:txBody>
      </p:sp>
    </p:spTree>
    <p:extLst>
      <p:ext uri="{BB962C8B-B14F-4D97-AF65-F5344CB8AC3E}">
        <p14:creationId xmlns:p14="http://schemas.microsoft.com/office/powerpoint/2010/main" val="367707708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idx="4294967295"/>
          </p:nvPr>
        </p:nvSpPr>
        <p:spPr>
          <a:xfrm>
            <a:off x="907055" y="1731604"/>
            <a:ext cx="10377889" cy="1386734"/>
          </a:xfrm>
          <a:prstGeom prst="rect">
            <a:avLst/>
          </a:prstGeom>
        </p:spPr>
        <p:txBody>
          <a:bodyPr>
            <a:normAutofit/>
          </a:bodyPr>
          <a:lstStyle/>
          <a:p>
            <a:pPr algn="ctr"/>
            <a:br>
              <a:rPr lang="de-DE" sz="2933" dirty="0">
                <a:solidFill>
                  <a:srgbClr val="006AB3"/>
                </a:solidFill>
                <a:latin typeface="Arial"/>
                <a:cs typeface="Arial"/>
              </a:rPr>
            </a:br>
            <a:endParaRPr lang="de-DE" sz="2933" dirty="0">
              <a:solidFill>
                <a:srgbClr val="006AB3"/>
              </a:solidFill>
              <a:latin typeface="Arial"/>
              <a:cs typeface="Arial"/>
            </a:endParaRPr>
          </a:p>
        </p:txBody>
      </p:sp>
      <p:sp>
        <p:nvSpPr>
          <p:cNvPr id="3" name="Textfeld 2">
            <a:extLst>
              <a:ext uri="{FF2B5EF4-FFF2-40B4-BE49-F238E27FC236}">
                <a16:creationId xmlns:a16="http://schemas.microsoft.com/office/drawing/2014/main" id="{4F229BDB-EC2F-8AA8-4319-A05492FB9623}"/>
              </a:ext>
            </a:extLst>
          </p:cNvPr>
          <p:cNvSpPr txBox="1"/>
          <p:nvPr/>
        </p:nvSpPr>
        <p:spPr>
          <a:xfrm>
            <a:off x="3150636" y="2143957"/>
            <a:ext cx="6806164" cy="707886"/>
          </a:xfrm>
          <a:prstGeom prst="rect">
            <a:avLst/>
          </a:prstGeom>
          <a:noFill/>
        </p:spPr>
        <p:txBody>
          <a:bodyPr wrap="square" rtlCol="0">
            <a:spAutoFit/>
          </a:bodyPr>
          <a:lstStyle/>
          <a:p>
            <a:pPr algn="ctr"/>
            <a:r>
              <a:rPr lang="de-DE" sz="4000" dirty="0">
                <a:solidFill>
                  <a:srgbClr val="C00000"/>
                </a:solidFill>
              </a:rPr>
              <a:t>8. Fragen und Wünsche</a:t>
            </a:r>
          </a:p>
        </p:txBody>
      </p:sp>
    </p:spTree>
    <p:extLst>
      <p:ext uri="{BB962C8B-B14F-4D97-AF65-F5344CB8AC3E}">
        <p14:creationId xmlns:p14="http://schemas.microsoft.com/office/powerpoint/2010/main" val="105505027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idx="4294967295"/>
          </p:nvPr>
        </p:nvSpPr>
        <p:spPr>
          <a:xfrm>
            <a:off x="907055" y="1731604"/>
            <a:ext cx="10377889" cy="3394792"/>
          </a:xfrm>
          <a:prstGeom prst="rect">
            <a:avLst/>
          </a:prstGeom>
        </p:spPr>
        <p:txBody>
          <a:bodyPr>
            <a:normAutofit/>
          </a:bodyPr>
          <a:lstStyle/>
          <a:p>
            <a:pPr algn="ctr"/>
            <a:br>
              <a:rPr lang="de-DE" sz="2933" dirty="0">
                <a:solidFill>
                  <a:srgbClr val="006AB3"/>
                </a:solidFill>
                <a:latin typeface="Arial"/>
                <a:cs typeface="Arial"/>
              </a:rPr>
            </a:br>
            <a:endParaRPr lang="de-DE" sz="2933" dirty="0">
              <a:solidFill>
                <a:srgbClr val="006AB3"/>
              </a:solidFill>
              <a:latin typeface="Arial"/>
              <a:cs typeface="Arial"/>
            </a:endParaRPr>
          </a:p>
        </p:txBody>
      </p:sp>
      <p:sp>
        <p:nvSpPr>
          <p:cNvPr id="3" name="Textfeld 2">
            <a:extLst>
              <a:ext uri="{FF2B5EF4-FFF2-40B4-BE49-F238E27FC236}">
                <a16:creationId xmlns:a16="http://schemas.microsoft.com/office/drawing/2014/main" id="{4F229BDB-EC2F-8AA8-4319-A05492FB9623}"/>
              </a:ext>
            </a:extLst>
          </p:cNvPr>
          <p:cNvSpPr txBox="1"/>
          <p:nvPr/>
        </p:nvSpPr>
        <p:spPr>
          <a:xfrm>
            <a:off x="1008185" y="2143957"/>
            <a:ext cx="9823938" cy="954107"/>
          </a:xfrm>
          <a:prstGeom prst="rect">
            <a:avLst/>
          </a:prstGeom>
          <a:noFill/>
        </p:spPr>
        <p:txBody>
          <a:bodyPr wrap="square" rtlCol="0">
            <a:spAutoFit/>
          </a:bodyPr>
          <a:lstStyle/>
          <a:p>
            <a:pPr algn="ctr"/>
            <a:r>
              <a:rPr lang="de-DE" sz="2800" dirty="0"/>
              <a:t>Ich wünsche allen Vereinen eine erfolgreiche und natürlich verletzungsfreie Rückrunde in der Saison 2024/25</a:t>
            </a:r>
          </a:p>
        </p:txBody>
      </p:sp>
    </p:spTree>
    <p:extLst>
      <p:ext uri="{BB962C8B-B14F-4D97-AF65-F5344CB8AC3E}">
        <p14:creationId xmlns:p14="http://schemas.microsoft.com/office/powerpoint/2010/main" val="39105567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idx="4294967295"/>
          </p:nvPr>
        </p:nvSpPr>
        <p:spPr>
          <a:xfrm>
            <a:off x="907055" y="1731604"/>
            <a:ext cx="10377889" cy="3394792"/>
          </a:xfrm>
          <a:prstGeom prst="rect">
            <a:avLst/>
          </a:prstGeom>
        </p:spPr>
        <p:txBody>
          <a:bodyPr>
            <a:normAutofit/>
          </a:bodyPr>
          <a:lstStyle/>
          <a:p>
            <a:pPr algn="ctr"/>
            <a:br>
              <a:rPr lang="de-DE" sz="2933" dirty="0">
                <a:solidFill>
                  <a:srgbClr val="006AB3"/>
                </a:solidFill>
                <a:latin typeface="Arial"/>
                <a:cs typeface="Arial"/>
              </a:rPr>
            </a:br>
            <a:br>
              <a:rPr lang="de-DE" sz="2933" dirty="0">
                <a:solidFill>
                  <a:srgbClr val="006AB3"/>
                </a:solidFill>
                <a:latin typeface="Arial"/>
                <a:cs typeface="Arial"/>
              </a:rPr>
            </a:br>
            <a:br>
              <a:rPr lang="de-DE" sz="2933" dirty="0">
                <a:solidFill>
                  <a:srgbClr val="006AB3"/>
                </a:solidFill>
                <a:latin typeface="Arial"/>
                <a:cs typeface="Arial"/>
              </a:rPr>
            </a:br>
            <a:br>
              <a:rPr lang="de-DE" sz="2933" dirty="0">
                <a:solidFill>
                  <a:srgbClr val="006AB3"/>
                </a:solidFill>
                <a:latin typeface="Arial"/>
                <a:cs typeface="Arial"/>
              </a:rPr>
            </a:br>
            <a:r>
              <a:rPr lang="de-DE" sz="1800" dirty="0">
                <a:latin typeface="Arial"/>
                <a:cs typeface="Arial"/>
              </a:rPr>
              <a:t>Ab der neuen Saison gilt bei allen Meisterschaftsspielen  der A- bis D-Junioren ausschließlich das Pflichtspielrecht</a:t>
            </a:r>
          </a:p>
        </p:txBody>
      </p:sp>
      <p:sp>
        <p:nvSpPr>
          <p:cNvPr id="3" name="Textfeld 2">
            <a:extLst>
              <a:ext uri="{FF2B5EF4-FFF2-40B4-BE49-F238E27FC236}">
                <a16:creationId xmlns:a16="http://schemas.microsoft.com/office/drawing/2014/main" id="{2EC80EA3-1282-F8AD-3AC3-12BE98E67919}"/>
              </a:ext>
            </a:extLst>
          </p:cNvPr>
          <p:cNvSpPr txBox="1"/>
          <p:nvPr/>
        </p:nvSpPr>
        <p:spPr>
          <a:xfrm>
            <a:off x="723012" y="988093"/>
            <a:ext cx="10111563" cy="769441"/>
          </a:xfrm>
          <a:prstGeom prst="rect">
            <a:avLst/>
          </a:prstGeom>
          <a:noFill/>
        </p:spPr>
        <p:txBody>
          <a:bodyPr wrap="square" rtlCol="0">
            <a:spAutoFit/>
          </a:bodyPr>
          <a:lstStyle/>
          <a:p>
            <a:pPr algn="ctr"/>
            <a:r>
              <a:rPr lang="de-DE" sz="4400" dirty="0">
                <a:solidFill>
                  <a:srgbClr val="C00000"/>
                </a:solidFill>
              </a:rPr>
              <a:t>2. Neues aus Verband, Bezirk</a:t>
            </a:r>
          </a:p>
        </p:txBody>
      </p:sp>
      <p:sp>
        <p:nvSpPr>
          <p:cNvPr id="5" name="Textfeld 4">
            <a:extLst>
              <a:ext uri="{FF2B5EF4-FFF2-40B4-BE49-F238E27FC236}">
                <a16:creationId xmlns:a16="http://schemas.microsoft.com/office/drawing/2014/main" id="{46DD2C53-85B3-F93D-C859-8E89065DC331}"/>
              </a:ext>
            </a:extLst>
          </p:cNvPr>
          <p:cNvSpPr txBox="1"/>
          <p:nvPr/>
        </p:nvSpPr>
        <p:spPr>
          <a:xfrm>
            <a:off x="1456660" y="2102663"/>
            <a:ext cx="8640131" cy="646331"/>
          </a:xfrm>
          <a:prstGeom prst="rect">
            <a:avLst/>
          </a:prstGeom>
          <a:noFill/>
        </p:spPr>
        <p:txBody>
          <a:bodyPr wrap="square" rtlCol="0">
            <a:spAutoFit/>
          </a:bodyPr>
          <a:lstStyle/>
          <a:p>
            <a:r>
              <a:rPr lang="de-DE" dirty="0"/>
              <a:t>Zu beginn der Saison 2024/2025 endet das Pilotprojekt U18 und es findet wieder die U19 Anwendung. </a:t>
            </a:r>
          </a:p>
        </p:txBody>
      </p:sp>
      <p:sp>
        <p:nvSpPr>
          <p:cNvPr id="6" name="Textfeld 5">
            <a:extLst>
              <a:ext uri="{FF2B5EF4-FFF2-40B4-BE49-F238E27FC236}">
                <a16:creationId xmlns:a16="http://schemas.microsoft.com/office/drawing/2014/main" id="{AA7D0A35-9E19-2A84-5E0B-C25879FA5BAD}"/>
              </a:ext>
            </a:extLst>
          </p:cNvPr>
          <p:cNvSpPr txBox="1"/>
          <p:nvPr/>
        </p:nvSpPr>
        <p:spPr>
          <a:xfrm>
            <a:off x="1879295" y="3048903"/>
            <a:ext cx="7992396" cy="923330"/>
          </a:xfrm>
          <a:prstGeom prst="rect">
            <a:avLst/>
          </a:prstGeom>
          <a:noFill/>
        </p:spPr>
        <p:txBody>
          <a:bodyPr wrap="square" rtlCol="0">
            <a:spAutoFit/>
          </a:bodyPr>
          <a:lstStyle/>
          <a:p>
            <a:r>
              <a:rPr lang="de-DE" dirty="0"/>
              <a:t>Am 01.08.2024 wird eine neue Jugend-Spielordnung in Kraft treten.</a:t>
            </a:r>
          </a:p>
          <a:p>
            <a:r>
              <a:rPr lang="de-DE" dirty="0">
                <a:hlinkClick r:id="rId2"/>
              </a:rPr>
              <a:t>Die BFV-Satzung und -Ordnungen | BFV</a:t>
            </a:r>
            <a:endParaRPr lang="de-DE" dirty="0"/>
          </a:p>
          <a:p>
            <a:endParaRPr lang="de-DE" dirty="0"/>
          </a:p>
        </p:txBody>
      </p:sp>
    </p:spTree>
    <p:extLst>
      <p:ext uri="{BB962C8B-B14F-4D97-AF65-F5344CB8AC3E}">
        <p14:creationId xmlns:p14="http://schemas.microsoft.com/office/powerpoint/2010/main" val="31432777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4"/>
          </p:nvPr>
        </p:nvSpPr>
        <p:spPr/>
        <p:txBody>
          <a:bodyPr/>
          <a:lstStyle/>
          <a:p>
            <a:fld id="{9A437690-90EA-9244-B847-69FB41E58DCC}" type="slidenum">
              <a:rPr lang="de-DE" smtClean="0"/>
              <a:t>5</a:t>
            </a:fld>
            <a:endParaRPr lang="de-DE"/>
          </a:p>
        </p:txBody>
      </p:sp>
      <p:sp>
        <p:nvSpPr>
          <p:cNvPr id="3" name="Titel 1"/>
          <p:cNvSpPr txBox="1">
            <a:spLocks/>
          </p:cNvSpPr>
          <p:nvPr/>
        </p:nvSpPr>
        <p:spPr>
          <a:xfrm>
            <a:off x="4743310" y="0"/>
            <a:ext cx="7448689" cy="781459"/>
          </a:xfrm>
          <a:prstGeom prst="rect">
            <a:avLst/>
          </a:prstGeom>
        </p:spPr>
        <p:txBody>
          <a:bodyPr vert="horz" lIns="121920" tIns="60960" rIns="121920" bIns="60960" rtlCol="0" anchor="ctr">
            <a:normAutofit fontScale="975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r"/>
            <a:r>
              <a:rPr lang="de-DE" sz="3733" dirty="0">
                <a:solidFill>
                  <a:srgbClr val="006AB3"/>
                </a:solidFill>
                <a:latin typeface="TheSans 8-ExtraBold"/>
                <a:cs typeface="TheSans 8-ExtraBold"/>
              </a:rPr>
              <a:t>Jugendordnung</a:t>
            </a:r>
            <a:endParaRPr lang="de-DE" sz="3733" b="1" dirty="0">
              <a:solidFill>
                <a:srgbClr val="006AB3"/>
              </a:solidFill>
              <a:latin typeface="Arial"/>
              <a:cs typeface="Arial"/>
            </a:endParaRPr>
          </a:p>
        </p:txBody>
      </p:sp>
      <p:sp>
        <p:nvSpPr>
          <p:cNvPr id="4" name="Textfeld 3"/>
          <p:cNvSpPr txBox="1"/>
          <p:nvPr/>
        </p:nvSpPr>
        <p:spPr>
          <a:xfrm>
            <a:off x="446097" y="1494749"/>
            <a:ext cx="11299807" cy="3785652"/>
          </a:xfrm>
          <a:prstGeom prst="rect">
            <a:avLst/>
          </a:prstGeom>
          <a:noFill/>
        </p:spPr>
        <p:txBody>
          <a:bodyPr wrap="square" rtlCol="0">
            <a:spAutoFit/>
          </a:bodyPr>
          <a:lstStyle/>
          <a:p>
            <a:r>
              <a:rPr lang="de-DE" sz="2000" dirty="0"/>
              <a:t>§ 7 Altersklassen</a:t>
            </a:r>
          </a:p>
          <a:p>
            <a:endParaRPr lang="de-DE" sz="2000" dirty="0">
              <a:solidFill>
                <a:srgbClr val="FF0000"/>
              </a:solidFill>
              <a:cs typeface="TheSans 5"/>
            </a:endParaRPr>
          </a:p>
          <a:p>
            <a:r>
              <a:rPr lang="de-DE" sz="2000" dirty="0"/>
              <a:t>(9) Einsatz von U20-Spielern bei den A-Junioren (Pilotprojekt) </a:t>
            </a:r>
          </a:p>
          <a:p>
            <a:endParaRPr lang="de-DE" sz="2000" dirty="0"/>
          </a:p>
          <a:p>
            <a:r>
              <a:rPr lang="de-DE" sz="2000" dirty="0"/>
              <a:t>In einem Meisterschaftsspiel auf Kreisebene oder Freundschaftsspiel der </a:t>
            </a:r>
            <a:r>
              <a:rPr lang="de-DE" sz="2000" dirty="0" err="1"/>
              <a:t>AJunioren</a:t>
            </a:r>
            <a:r>
              <a:rPr lang="de-DE" sz="2000" dirty="0"/>
              <a:t> können bis zu drei U20-Spieler eingesetzt werden. </a:t>
            </a:r>
          </a:p>
          <a:p>
            <a:endParaRPr lang="de-DE" sz="2000" dirty="0"/>
          </a:p>
          <a:p>
            <a:r>
              <a:rPr lang="de-DE" sz="2000" dirty="0"/>
              <a:t>Ein Einsatz in Pokalrunden und Hallenmeisterschaften der Junioren ist ausgeschlossen.</a:t>
            </a:r>
          </a:p>
          <a:p>
            <a:r>
              <a:rPr lang="de-DE" sz="2000" dirty="0"/>
              <a:t> </a:t>
            </a:r>
          </a:p>
          <a:p>
            <a:r>
              <a:rPr lang="de-DE" sz="2000" dirty="0"/>
              <a:t>U20-Spieler, die für einen Stammverein einer JFG-Spielrecht haben, können bei den A-Junioren dieser JFG eingesetzt werden. In diesem Fall ist eine Spielberechtigung für den Stammverein dem Schiedsrichter vorzulegen. </a:t>
            </a:r>
            <a:endParaRPr lang="de-DE" sz="1867" dirty="0">
              <a:solidFill>
                <a:srgbClr val="FF0000"/>
              </a:solidFill>
              <a:cs typeface="TheSans 5"/>
            </a:endParaRPr>
          </a:p>
        </p:txBody>
      </p:sp>
    </p:spTree>
    <p:extLst>
      <p:ext uri="{BB962C8B-B14F-4D97-AF65-F5344CB8AC3E}">
        <p14:creationId xmlns:p14="http://schemas.microsoft.com/office/powerpoint/2010/main" val="15067852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4"/>
          </p:nvPr>
        </p:nvSpPr>
        <p:spPr/>
        <p:txBody>
          <a:bodyPr/>
          <a:lstStyle/>
          <a:p>
            <a:fld id="{9A437690-90EA-9244-B847-69FB41E58DCC}" type="slidenum">
              <a:rPr lang="de-DE" smtClean="0"/>
              <a:t>6</a:t>
            </a:fld>
            <a:endParaRPr lang="de-DE"/>
          </a:p>
        </p:txBody>
      </p:sp>
      <p:sp>
        <p:nvSpPr>
          <p:cNvPr id="3" name="Titel 1"/>
          <p:cNvSpPr txBox="1">
            <a:spLocks/>
          </p:cNvSpPr>
          <p:nvPr/>
        </p:nvSpPr>
        <p:spPr>
          <a:xfrm>
            <a:off x="4743310" y="0"/>
            <a:ext cx="7448689" cy="781459"/>
          </a:xfrm>
          <a:prstGeom prst="rect">
            <a:avLst/>
          </a:prstGeom>
        </p:spPr>
        <p:txBody>
          <a:bodyPr vert="horz" lIns="121920" tIns="60960" rIns="121920" bIns="60960" rtlCol="0" anchor="ctr">
            <a:normAutofit fontScale="975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r"/>
            <a:r>
              <a:rPr lang="de-DE" sz="3733" dirty="0">
                <a:solidFill>
                  <a:srgbClr val="006AB3"/>
                </a:solidFill>
                <a:latin typeface="TheSans 8-ExtraBold"/>
                <a:cs typeface="TheSans 8-ExtraBold"/>
              </a:rPr>
              <a:t>Jugendordnung</a:t>
            </a:r>
            <a:endParaRPr lang="de-DE" sz="3733" b="1" dirty="0">
              <a:solidFill>
                <a:srgbClr val="006AB3"/>
              </a:solidFill>
              <a:latin typeface="Arial"/>
              <a:cs typeface="Arial"/>
            </a:endParaRPr>
          </a:p>
        </p:txBody>
      </p:sp>
      <p:sp>
        <p:nvSpPr>
          <p:cNvPr id="4" name="Textfeld 3"/>
          <p:cNvSpPr txBox="1"/>
          <p:nvPr/>
        </p:nvSpPr>
        <p:spPr>
          <a:xfrm>
            <a:off x="446096" y="861703"/>
            <a:ext cx="11299807" cy="5283626"/>
          </a:xfrm>
          <a:prstGeom prst="rect">
            <a:avLst/>
          </a:prstGeom>
          <a:noFill/>
        </p:spPr>
        <p:txBody>
          <a:bodyPr wrap="square" rtlCol="0">
            <a:spAutoFit/>
          </a:bodyPr>
          <a:lstStyle/>
          <a:p>
            <a:r>
              <a:rPr lang="de-DE" sz="2000" dirty="0"/>
              <a:t>(10) Sonder-Spielrechte für jüngere A-Junioren </a:t>
            </a:r>
          </a:p>
          <a:p>
            <a:endParaRPr lang="de-DE" sz="2000" dirty="0"/>
          </a:p>
          <a:p>
            <a:r>
              <a:rPr lang="de-DE" sz="2000" dirty="0"/>
              <a:t>Besteht für einen A-Junior des jüngeren Jahrgangs keine Spielmöglichkeit im eigenen Verein, kann unter den nachfolgenden Voraussetzungen ein Antrag an den Verbands-Jugendausschuss gestellt werden: </a:t>
            </a:r>
          </a:p>
          <a:p>
            <a:endParaRPr lang="de-DE" sz="2000" dirty="0"/>
          </a:p>
          <a:p>
            <a:pPr marL="457200" indent="-457200">
              <a:buAutoNum type="alphaLcParenR"/>
            </a:pPr>
            <a:r>
              <a:rPr lang="de-DE" sz="2000" dirty="0"/>
              <a:t>In Ausnahmefällen kann für bis zu drei Spieler ein Sonder-Spielrecht bei den B-Junioren auf Kreisebene beantragt werden. Das Sonder-Spielrecht in Herrenmannschaften wird bis zum Ende der laufenden Saison ausgesetzt. </a:t>
            </a:r>
          </a:p>
          <a:p>
            <a:endParaRPr lang="de-DE" sz="2000" dirty="0"/>
          </a:p>
          <a:p>
            <a:r>
              <a:rPr lang="de-DE" sz="2000" dirty="0"/>
              <a:t>Bei Spielgemeinschaften können insgesamt in der Summe nur drei Spieler aus den beteiligten Vereinen zurückgestellt werden</a:t>
            </a:r>
          </a:p>
          <a:p>
            <a:endParaRPr lang="de-DE" sz="2000" dirty="0"/>
          </a:p>
          <a:p>
            <a:r>
              <a:rPr lang="de-DE" sz="2000" dirty="0"/>
              <a:t>Nimmt der Verein in der darunterliegenden Altersklasse in einer Spielgemeinschaft am Spielbetrieb teil, kann der Spieler dann nicht zurückgestellt werden, wenn einer der an der Spielgemeinschaft beteiligten Vereine in der Altersklasse des betroffenen Spielers am Spielbetrieb teilnimmt. </a:t>
            </a:r>
            <a:br>
              <a:rPr lang="de-DE" sz="1867" dirty="0"/>
            </a:br>
            <a:endParaRPr lang="de-DE" sz="1867" dirty="0"/>
          </a:p>
          <a:p>
            <a:pPr algn="just"/>
            <a:r>
              <a:rPr lang="de-DE" sz="2000" dirty="0"/>
              <a:t>Ein Einsatz in Pokalrunden und Hallenmeisterschaften ist ausgeschlossen.</a:t>
            </a:r>
            <a:endParaRPr lang="de-DE" sz="1867" dirty="0">
              <a:solidFill>
                <a:schemeClr val="tx1">
                  <a:lumMod val="50000"/>
                  <a:lumOff val="50000"/>
                </a:schemeClr>
              </a:solidFill>
              <a:cs typeface="TheSans 5"/>
            </a:endParaRPr>
          </a:p>
        </p:txBody>
      </p:sp>
    </p:spTree>
    <p:extLst>
      <p:ext uri="{BB962C8B-B14F-4D97-AF65-F5344CB8AC3E}">
        <p14:creationId xmlns:p14="http://schemas.microsoft.com/office/powerpoint/2010/main" val="2017918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4"/>
          </p:nvPr>
        </p:nvSpPr>
        <p:spPr/>
        <p:txBody>
          <a:bodyPr/>
          <a:lstStyle/>
          <a:p>
            <a:fld id="{9A437690-90EA-9244-B847-69FB41E58DCC}" type="slidenum">
              <a:rPr lang="de-DE" smtClean="0"/>
              <a:t>7</a:t>
            </a:fld>
            <a:endParaRPr lang="de-DE"/>
          </a:p>
        </p:txBody>
      </p:sp>
      <p:sp>
        <p:nvSpPr>
          <p:cNvPr id="3" name="Titel 1"/>
          <p:cNvSpPr txBox="1">
            <a:spLocks/>
          </p:cNvSpPr>
          <p:nvPr/>
        </p:nvSpPr>
        <p:spPr>
          <a:xfrm>
            <a:off x="4743310" y="0"/>
            <a:ext cx="7448689" cy="781459"/>
          </a:xfrm>
          <a:prstGeom prst="rect">
            <a:avLst/>
          </a:prstGeom>
        </p:spPr>
        <p:txBody>
          <a:bodyPr vert="horz" lIns="121920" tIns="60960" rIns="121920" bIns="60960" rtlCol="0" anchor="ctr">
            <a:normAutofit fontScale="975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r"/>
            <a:r>
              <a:rPr lang="de-DE" sz="3733" dirty="0">
                <a:solidFill>
                  <a:srgbClr val="006AB3"/>
                </a:solidFill>
                <a:latin typeface="TheSans 8-ExtraBold"/>
                <a:cs typeface="TheSans 8-ExtraBold"/>
              </a:rPr>
              <a:t>Jugendordnung</a:t>
            </a:r>
            <a:endParaRPr lang="de-DE" sz="3733" b="1" dirty="0">
              <a:solidFill>
                <a:srgbClr val="006AB3"/>
              </a:solidFill>
              <a:latin typeface="Arial"/>
              <a:cs typeface="Arial"/>
            </a:endParaRPr>
          </a:p>
        </p:txBody>
      </p:sp>
      <p:sp>
        <p:nvSpPr>
          <p:cNvPr id="4" name="Textfeld 3"/>
          <p:cNvSpPr txBox="1"/>
          <p:nvPr/>
        </p:nvSpPr>
        <p:spPr>
          <a:xfrm>
            <a:off x="446096" y="909913"/>
            <a:ext cx="11299807" cy="5038174"/>
          </a:xfrm>
          <a:prstGeom prst="rect">
            <a:avLst/>
          </a:prstGeom>
          <a:noFill/>
        </p:spPr>
        <p:txBody>
          <a:bodyPr wrap="square" rtlCol="0">
            <a:spAutoFit/>
          </a:bodyPr>
          <a:lstStyle/>
          <a:p>
            <a:r>
              <a:rPr lang="de-DE" sz="2000" dirty="0"/>
              <a:t>b) Ein Sonder-Spielrecht in Herrenmannschaften kann für maximal zwei Spieler unter den nachfolgenden Voraussetzungen beantragt werden: </a:t>
            </a:r>
          </a:p>
          <a:p>
            <a:endParaRPr lang="de-DE" sz="2000" dirty="0">
              <a:solidFill>
                <a:schemeClr val="tx1">
                  <a:lumMod val="50000"/>
                  <a:lumOff val="50000"/>
                </a:schemeClr>
              </a:solidFill>
              <a:cs typeface="TheSans 5"/>
            </a:endParaRPr>
          </a:p>
          <a:p>
            <a:r>
              <a:rPr lang="de-DE" sz="1867" dirty="0">
                <a:cs typeface="TheSans 5"/>
              </a:rPr>
              <a:t>b) Ein Sonder-Spielrecht in Herrenmannschaften kann für maximal zwei </a:t>
            </a:r>
          </a:p>
          <a:p>
            <a:r>
              <a:rPr lang="de-DE" sz="1867" dirty="0">
                <a:cs typeface="TheSans 5"/>
              </a:rPr>
              <a:t>Spieler unter den nachfolgenden Voraussetzungen beantragt werden:</a:t>
            </a:r>
          </a:p>
          <a:p>
            <a:endParaRPr lang="de-DE" sz="1867" dirty="0">
              <a:cs typeface="TheSans 5"/>
            </a:endParaRPr>
          </a:p>
          <a:p>
            <a:r>
              <a:rPr lang="de-DE" sz="1867" dirty="0">
                <a:cs typeface="TheSans 5"/>
              </a:rPr>
              <a:t>• eine altersgerechte Spielmöglichkeit ist in einer Entfernung (kürzeste </a:t>
            </a:r>
          </a:p>
          <a:p>
            <a:r>
              <a:rPr lang="de-DE" sz="1867" dirty="0">
                <a:cs typeface="TheSans 5"/>
              </a:rPr>
              <a:t>Fahrtstrecke) von 10km nicht möglich. Es gilt der gemeldete </a:t>
            </a:r>
          </a:p>
          <a:p>
            <a:r>
              <a:rPr lang="de-DE" sz="1867" dirty="0">
                <a:cs typeface="TheSans 5"/>
              </a:rPr>
              <a:t>Erstwohnsitz des Spielers.</a:t>
            </a:r>
          </a:p>
          <a:p>
            <a:endParaRPr lang="de-DE" sz="1867" dirty="0">
              <a:cs typeface="TheSans 5"/>
            </a:endParaRPr>
          </a:p>
          <a:p>
            <a:r>
              <a:rPr lang="de-DE" sz="1867" dirty="0">
                <a:cs typeface="TheSans 5"/>
              </a:rPr>
              <a:t>• der Verein hat keine B-Junioren zum Spielbetrieb gemeldet. </a:t>
            </a:r>
          </a:p>
          <a:p>
            <a:r>
              <a:rPr lang="de-DE" sz="1867" dirty="0">
                <a:cs typeface="TheSans 5"/>
              </a:rPr>
              <a:t>• das Spielrecht des Spielers für den Verein wurde spätestens zum 1.8. </a:t>
            </a:r>
          </a:p>
          <a:p>
            <a:r>
              <a:rPr lang="de-DE" sz="1867" dirty="0">
                <a:cs typeface="TheSans 5"/>
              </a:rPr>
              <a:t>der Vorsaison erteilt</a:t>
            </a:r>
          </a:p>
          <a:p>
            <a:endParaRPr lang="de-DE" sz="1867" dirty="0">
              <a:cs typeface="TheSans 5"/>
            </a:endParaRPr>
          </a:p>
          <a:p>
            <a:r>
              <a:rPr lang="de-DE" sz="1867" dirty="0">
                <a:cs typeface="TheSans 5"/>
              </a:rPr>
              <a:t>c) Wurde ein Zweitspielrecht nach § 53 ausgestellt, ist eine Zurückstellung </a:t>
            </a:r>
          </a:p>
          <a:p>
            <a:r>
              <a:rPr lang="de-DE" sz="1867" dirty="0">
                <a:cs typeface="TheSans 5"/>
              </a:rPr>
              <a:t>gemäß Buchstabe a) und ein Sonder-Spielrecht gemäß Buchstabe b) nicht </a:t>
            </a:r>
          </a:p>
          <a:p>
            <a:r>
              <a:rPr lang="de-DE" sz="1867" dirty="0">
                <a:cs typeface="TheSans 5"/>
              </a:rPr>
              <a:t>möglich.</a:t>
            </a:r>
          </a:p>
        </p:txBody>
      </p:sp>
    </p:spTree>
    <p:extLst>
      <p:ext uri="{BB962C8B-B14F-4D97-AF65-F5344CB8AC3E}">
        <p14:creationId xmlns:p14="http://schemas.microsoft.com/office/powerpoint/2010/main" val="6946582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4"/>
          </p:nvPr>
        </p:nvSpPr>
        <p:spPr/>
        <p:txBody>
          <a:bodyPr/>
          <a:lstStyle/>
          <a:p>
            <a:fld id="{9A437690-90EA-9244-B847-69FB41E58DCC}" type="slidenum">
              <a:rPr lang="de-DE" smtClean="0"/>
              <a:t>8</a:t>
            </a:fld>
            <a:endParaRPr lang="de-DE"/>
          </a:p>
        </p:txBody>
      </p:sp>
      <p:sp>
        <p:nvSpPr>
          <p:cNvPr id="3" name="Titel 1"/>
          <p:cNvSpPr txBox="1">
            <a:spLocks/>
          </p:cNvSpPr>
          <p:nvPr/>
        </p:nvSpPr>
        <p:spPr>
          <a:xfrm>
            <a:off x="4743310" y="0"/>
            <a:ext cx="7448689" cy="781459"/>
          </a:xfrm>
          <a:prstGeom prst="rect">
            <a:avLst/>
          </a:prstGeom>
        </p:spPr>
        <p:txBody>
          <a:bodyPr vert="horz" lIns="121920" tIns="60960" rIns="121920" bIns="60960" rtlCol="0" anchor="ctr">
            <a:normAutofit fontScale="975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r"/>
            <a:r>
              <a:rPr lang="de-DE" sz="3733" dirty="0">
                <a:solidFill>
                  <a:srgbClr val="006AB3"/>
                </a:solidFill>
                <a:latin typeface="TheSans 8-ExtraBold"/>
                <a:cs typeface="TheSans 8-ExtraBold"/>
              </a:rPr>
              <a:t>Jugendordnung</a:t>
            </a:r>
            <a:endParaRPr lang="de-DE" sz="3733" b="1" dirty="0">
              <a:solidFill>
                <a:srgbClr val="006AB3"/>
              </a:solidFill>
              <a:latin typeface="Arial"/>
              <a:cs typeface="Arial"/>
            </a:endParaRPr>
          </a:p>
        </p:txBody>
      </p:sp>
      <p:sp>
        <p:nvSpPr>
          <p:cNvPr id="7" name="Textfeld 6">
            <a:extLst>
              <a:ext uri="{FF2B5EF4-FFF2-40B4-BE49-F238E27FC236}">
                <a16:creationId xmlns:a16="http://schemas.microsoft.com/office/drawing/2014/main" id="{D37855AC-E00D-953C-FA29-220784FCDA0B}"/>
              </a:ext>
            </a:extLst>
          </p:cNvPr>
          <p:cNvSpPr txBox="1"/>
          <p:nvPr/>
        </p:nvSpPr>
        <p:spPr>
          <a:xfrm>
            <a:off x="1524000" y="851877"/>
            <a:ext cx="7651262" cy="4524315"/>
          </a:xfrm>
          <a:prstGeom prst="rect">
            <a:avLst/>
          </a:prstGeom>
          <a:noFill/>
        </p:spPr>
        <p:txBody>
          <a:bodyPr wrap="square" rtlCol="0">
            <a:spAutoFit/>
          </a:bodyPr>
          <a:lstStyle/>
          <a:p>
            <a:r>
              <a:rPr lang="de-DE" dirty="0"/>
              <a:t>(11) Sonder-Spielrecht für jüngere B- und jüngere C-Junioren </a:t>
            </a:r>
          </a:p>
          <a:p>
            <a:endParaRPr lang="de-DE" dirty="0"/>
          </a:p>
          <a:p>
            <a:r>
              <a:rPr lang="de-DE" dirty="0"/>
              <a:t>Besteht für einen B-Junior des jüngeren Jahrgangs keine </a:t>
            </a:r>
            <a:r>
              <a:rPr lang="de-DE" dirty="0" err="1"/>
              <a:t>Spielmöglichkeit</a:t>
            </a:r>
            <a:r>
              <a:rPr lang="de-DE" dirty="0"/>
              <a:t> in seiner Altersklasse im eigenen Verein, kann für bis zu drei Spieler ein </a:t>
            </a:r>
            <a:r>
              <a:rPr lang="de-DE" dirty="0" err="1"/>
              <a:t>SonderSpielrecht</a:t>
            </a:r>
            <a:r>
              <a:rPr lang="de-DE" dirty="0"/>
              <a:t> bei den C-Junioren auf Kreisebene beim Verbands-Jugendausschuss beantragt werden. In Kreisen mit dem Spielmodell eine</a:t>
            </a:r>
          </a:p>
          <a:p>
            <a:r>
              <a:rPr lang="de-DE" dirty="0"/>
              <a:t>dreijährigen U18-Altersklasse gilt diese Regelung nur dann, wenn der Verein mit keiner U18 und keiner B-Jugend am Spielbetrieb teilnimmt.</a:t>
            </a:r>
          </a:p>
          <a:p>
            <a:endParaRPr lang="de-DE" dirty="0"/>
          </a:p>
          <a:p>
            <a:r>
              <a:rPr lang="de-DE" dirty="0"/>
              <a:t>Besteht für einen C-Junior des jüngeren Jahrgangs keine </a:t>
            </a:r>
            <a:r>
              <a:rPr lang="de-DE" dirty="0" err="1"/>
              <a:t>Spielmöglichkeit</a:t>
            </a:r>
            <a:r>
              <a:rPr lang="de-DE" dirty="0"/>
              <a:t> in seiner Altersklasse im eigenen Verein, kann für bis zu drei Spieler ein </a:t>
            </a:r>
            <a:r>
              <a:rPr lang="de-DE" dirty="0" err="1"/>
              <a:t>SonderSpielrecht</a:t>
            </a:r>
            <a:r>
              <a:rPr lang="de-DE" dirty="0"/>
              <a:t> bei den D-Junioren auf Kreisebene beim Verbands-Jugendausschuss beantragt werden. </a:t>
            </a:r>
          </a:p>
          <a:p>
            <a:endParaRPr lang="de-DE" dirty="0"/>
          </a:p>
          <a:p>
            <a:r>
              <a:rPr lang="de-DE" dirty="0"/>
              <a:t>Bei Spielgemeinschaften können insgesamt in der Summe nur drei Spieler aus den beteiligten Vereinen zurückgestellt werden.</a:t>
            </a:r>
          </a:p>
        </p:txBody>
      </p:sp>
    </p:spTree>
    <p:extLst>
      <p:ext uri="{BB962C8B-B14F-4D97-AF65-F5344CB8AC3E}">
        <p14:creationId xmlns:p14="http://schemas.microsoft.com/office/powerpoint/2010/main" val="1682127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p:cNvSpPr>
            <a:spLocks noGrp="1"/>
          </p:cNvSpPr>
          <p:nvPr>
            <p:ph type="sldNum" sz="quarter" idx="4"/>
          </p:nvPr>
        </p:nvSpPr>
        <p:spPr/>
        <p:txBody>
          <a:bodyPr/>
          <a:lstStyle/>
          <a:p>
            <a:fld id="{9A437690-90EA-9244-B847-69FB41E58DCC}" type="slidenum">
              <a:rPr lang="de-DE" smtClean="0"/>
              <a:t>9</a:t>
            </a:fld>
            <a:endParaRPr lang="de-DE"/>
          </a:p>
        </p:txBody>
      </p:sp>
      <p:sp>
        <p:nvSpPr>
          <p:cNvPr id="3" name="Titel 1"/>
          <p:cNvSpPr txBox="1">
            <a:spLocks/>
          </p:cNvSpPr>
          <p:nvPr/>
        </p:nvSpPr>
        <p:spPr>
          <a:xfrm>
            <a:off x="4743310" y="0"/>
            <a:ext cx="7448689" cy="781459"/>
          </a:xfrm>
          <a:prstGeom prst="rect">
            <a:avLst/>
          </a:prstGeom>
        </p:spPr>
        <p:txBody>
          <a:bodyPr vert="horz" lIns="121920" tIns="60960" rIns="121920" bIns="60960" rtlCol="0" anchor="ctr">
            <a:normAutofit fontScale="975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r"/>
            <a:r>
              <a:rPr lang="de-DE" sz="3733" dirty="0">
                <a:solidFill>
                  <a:srgbClr val="006AB3"/>
                </a:solidFill>
                <a:latin typeface="TheSans 8-ExtraBold"/>
                <a:cs typeface="TheSans 8-ExtraBold"/>
              </a:rPr>
              <a:t>Jugendordnung</a:t>
            </a:r>
            <a:endParaRPr lang="de-DE" sz="3733" b="1" dirty="0">
              <a:solidFill>
                <a:srgbClr val="006AB3"/>
              </a:solidFill>
              <a:latin typeface="Arial"/>
              <a:cs typeface="Arial"/>
            </a:endParaRPr>
          </a:p>
        </p:txBody>
      </p:sp>
      <p:sp>
        <p:nvSpPr>
          <p:cNvPr id="6" name="Textfeld 5">
            <a:extLst>
              <a:ext uri="{FF2B5EF4-FFF2-40B4-BE49-F238E27FC236}">
                <a16:creationId xmlns:a16="http://schemas.microsoft.com/office/drawing/2014/main" id="{47311E4A-AC7F-28E8-8935-8D4D80D0781F}"/>
              </a:ext>
            </a:extLst>
          </p:cNvPr>
          <p:cNvSpPr txBox="1"/>
          <p:nvPr/>
        </p:nvSpPr>
        <p:spPr>
          <a:xfrm>
            <a:off x="1484923" y="1680308"/>
            <a:ext cx="8682892" cy="2308324"/>
          </a:xfrm>
          <a:prstGeom prst="rect">
            <a:avLst/>
          </a:prstGeom>
          <a:noFill/>
        </p:spPr>
        <p:txBody>
          <a:bodyPr wrap="square" rtlCol="0">
            <a:spAutoFit/>
          </a:bodyPr>
          <a:lstStyle/>
          <a:p>
            <a:r>
              <a:rPr lang="de-DE" dirty="0"/>
              <a:t>Nimmt der Verein in der darunterliegenden Altersklasse in einer Spielgemeinschaft am Spielbetrieb teil, kann der Spieler dann nicht zurückgestellt werden, wenn einer der an der Spielgemeinschaft beteiligten Vereine in der Altersklasse des betroffenen Spielers am Spielbetrieb teilnimmt (Gleichbehandlungsgrundsatz innerhalb der Spielgemeinschaft).</a:t>
            </a:r>
          </a:p>
          <a:p>
            <a:r>
              <a:rPr lang="de-DE" dirty="0"/>
              <a:t> </a:t>
            </a:r>
          </a:p>
          <a:p>
            <a:r>
              <a:rPr lang="de-DE" dirty="0"/>
              <a:t>Wurde ein Zweitspielrecht nach § 53 ausgestellt, ist eine Zurückstellung nicht möglich. </a:t>
            </a:r>
          </a:p>
          <a:p>
            <a:endParaRPr lang="de-DE" dirty="0"/>
          </a:p>
          <a:p>
            <a:r>
              <a:rPr lang="de-DE" dirty="0"/>
              <a:t>Ein Einsatz in Pokalrunden und Hallenmeisterschaften ist ausgeschlossen.</a:t>
            </a:r>
          </a:p>
        </p:txBody>
      </p:sp>
    </p:spTree>
    <p:extLst>
      <p:ext uri="{BB962C8B-B14F-4D97-AF65-F5344CB8AC3E}">
        <p14:creationId xmlns:p14="http://schemas.microsoft.com/office/powerpoint/2010/main" val="3505534735"/>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otalTime>0</TotalTime>
  <Words>3123</Words>
  <Application>Microsoft Office PowerPoint</Application>
  <PresentationFormat>Breitbild</PresentationFormat>
  <Paragraphs>260</Paragraphs>
  <Slides>34</Slides>
  <Notes>6</Notes>
  <HiddenSlides>0</HiddenSlides>
  <MMClips>0</MMClips>
  <ScaleCrop>false</ScaleCrop>
  <HeadingPairs>
    <vt:vector size="6" baseType="variant">
      <vt:variant>
        <vt:lpstr>Verwendete Schriftarten</vt:lpstr>
      </vt:variant>
      <vt:variant>
        <vt:i4>7</vt:i4>
      </vt:variant>
      <vt:variant>
        <vt:lpstr>Design</vt:lpstr>
      </vt:variant>
      <vt:variant>
        <vt:i4>1</vt:i4>
      </vt:variant>
      <vt:variant>
        <vt:lpstr>Folientitel</vt:lpstr>
      </vt:variant>
      <vt:variant>
        <vt:i4>34</vt:i4>
      </vt:variant>
    </vt:vector>
  </HeadingPairs>
  <TitlesOfParts>
    <vt:vector size="42" baseType="lpstr">
      <vt:lpstr>Arial</vt:lpstr>
      <vt:lpstr>Calibri</vt:lpstr>
      <vt:lpstr>Calibri Light</vt:lpstr>
      <vt:lpstr>RotisSansSerif</vt:lpstr>
      <vt:lpstr>TheSans 5</vt:lpstr>
      <vt:lpstr>TheSans 8-ExtraBold</vt:lpstr>
      <vt:lpstr>Wingdings</vt:lpstr>
      <vt:lpstr>Office</vt:lpstr>
      <vt:lpstr>Junioren Online-Sommertagung Fussballkreis Ndb.West  25.06.2024</vt:lpstr>
      <vt:lpstr>Tagesordnung  1.Begrüßung 2. neues aus Verband, Bezirk 3. neues aus dem Kreis 4. Verschiedene Informationen 5. Minifussball 6. Mädchenfussball 7. Spielmodus 8. Fragen und Wünsche  </vt:lpstr>
      <vt:lpstr> </vt:lpstr>
      <vt:lpstr>    Ab der neuen Saison gilt bei allen Meisterschaftsspielen  der A- bis D-Junioren ausschließlich das Pflichtspielrecht</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 </vt:lpstr>
      <vt:lpstr>PowerPoint-Präsentation</vt:lpstr>
      <vt:lpstr>PowerPoint-Präsentation</vt:lpstr>
      <vt:lpstr>PowerPoint-Präsentation</vt:lpstr>
      <vt:lpstr>PowerPoint-Präsentation</vt:lpstr>
      <vt:lpstr>PowerPoint-Präsentation</vt:lpstr>
      <vt:lpstr>PowerPoint-Präsentation</vt:lpstr>
      <vt:lpstr> </vt:lpstr>
      <vt:lpstr> </vt:lpstr>
      <vt:lpstr>PowerPoint-Präsentation</vt:lpstr>
      <vt:lpstr>PowerPoint-Präsentation</vt:lpstr>
      <vt:lpstr> Jugendordnung § 7 (6) In den Altersklassen der D-Junioren und jünger ist ein gemischter Spielbetrieb von Junioren und Juniorinnen zugelassen   Frauen- und Mädchenordnung </vt:lpstr>
      <vt:lpstr>PowerPoint-Präsentation</vt:lpstr>
      <vt:lpstr>PowerPoint-Präsentation</vt:lpstr>
      <vt:lpstr>PowerPoint-Präsentation</vt:lpstr>
      <vt:lpstr>PowerPoint-Präsentation</vt:lpstr>
      <vt:lpstr>Gewinnung von Juniorinnen oder  Aufbau einer Juniorinnenmannschaft</vt:lpstr>
      <vt:lpstr> </vt:lpstr>
      <vt:lpstr> </vt:lpstr>
      <vt:lpstr>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Junioren Online-Sommertagung Fussballkeis Ndb.West  19.07.2022</dc:title>
  <dc:creator>Engelbert Zauner</dc:creator>
  <cp:lastModifiedBy>Engelbert Zauner</cp:lastModifiedBy>
  <cp:revision>40</cp:revision>
  <dcterms:created xsi:type="dcterms:W3CDTF">2022-07-16T11:06:04Z</dcterms:created>
  <dcterms:modified xsi:type="dcterms:W3CDTF">2024-06-25T15:41:35Z</dcterms:modified>
</cp:coreProperties>
</file>